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74" r:id="rId2"/>
    <p:sldMasterId id="2147483682" r:id="rId3"/>
    <p:sldMasterId id="2147483687" r:id="rId4"/>
  </p:sldMasterIdLst>
  <p:notesMasterIdLst>
    <p:notesMasterId r:id="rId25"/>
  </p:notesMasterIdLst>
  <p:sldIdLst>
    <p:sldId id="272" r:id="rId5"/>
    <p:sldId id="284" r:id="rId6"/>
    <p:sldId id="256" r:id="rId7"/>
    <p:sldId id="286" r:id="rId8"/>
    <p:sldId id="285" r:id="rId9"/>
    <p:sldId id="288" r:id="rId10"/>
    <p:sldId id="289" r:id="rId11"/>
    <p:sldId id="294" r:id="rId12"/>
    <p:sldId id="290" r:id="rId13"/>
    <p:sldId id="291" r:id="rId14"/>
    <p:sldId id="292" r:id="rId15"/>
    <p:sldId id="297" r:id="rId16"/>
    <p:sldId id="298" r:id="rId17"/>
    <p:sldId id="293" r:id="rId18"/>
    <p:sldId id="280" r:id="rId19"/>
    <p:sldId id="300" r:id="rId20"/>
    <p:sldId id="301" r:id="rId21"/>
    <p:sldId id="299" r:id="rId22"/>
    <p:sldId id="395" r:id="rId23"/>
    <p:sldId id="269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7608D24B-57A9-CD4D-8528-7163FD3955CE}">
          <p14:sldIdLst>
            <p14:sldId id="272"/>
          </p14:sldIdLst>
        </p14:section>
        <p14:section name="Section divider" id="{8CA7DC6A-BCDC-9640-A654-2E4D466FB321}">
          <p14:sldIdLst>
            <p14:sldId id="284"/>
          </p14:sldIdLst>
        </p14:section>
        <p14:section name="Content" id="{018F041E-4E5B-6646-A1A2-E8C8A346E0BA}">
          <p14:sldIdLst>
            <p14:sldId id="256"/>
            <p14:sldId id="286"/>
            <p14:sldId id="285"/>
            <p14:sldId id="288"/>
            <p14:sldId id="289"/>
            <p14:sldId id="294"/>
            <p14:sldId id="290"/>
            <p14:sldId id="291"/>
            <p14:sldId id="292"/>
            <p14:sldId id="297"/>
            <p14:sldId id="298"/>
            <p14:sldId id="293"/>
            <p14:sldId id="280"/>
            <p14:sldId id="300"/>
            <p14:sldId id="301"/>
            <p14:sldId id="299"/>
            <p14:sldId id="395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391E07-00E3-D5AB-6C13-05A3027A774C}" name="KANGRALKAR, Swapnil" initials="KS" userId="S::Swapnil.Kangralkar@canadapost.postescanada.ca::83758041-210b-4cbe-b18e-4bcc6adbbf1f" providerId="AD"/>
  <p188:author id="{A8EDC975-7A99-2519-5C9B-5E6E49752379}" name="Sumita Dhull" initials="SD" userId="S::dhul0001@algonquinlive.com::fba00e3e-8f43-48b5-93fc-07315c16907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A300"/>
    <a:srgbClr val="92C564"/>
    <a:srgbClr val="A37954"/>
    <a:srgbClr val="875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A5E26-9C70-45CD-967D-5DCFE8BA4808}" v="733" dt="2023-04-13T04:16:28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218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8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6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 Lussier" userId="d78e0106e33d0019" providerId="LiveId" clId="{017A5E26-9C70-45CD-967D-5DCFE8BA4808}"/>
    <pc:docChg chg="undo redo custSel addSld delSld modSld sldOrd modSection">
      <pc:chgData name="Lauren Lussier" userId="d78e0106e33d0019" providerId="LiveId" clId="{017A5E26-9C70-45CD-967D-5DCFE8BA4808}" dt="2023-04-13T04:29:55.753" v="2244" actId="20577"/>
      <pc:docMkLst>
        <pc:docMk/>
      </pc:docMkLst>
      <pc:sldChg chg="modNotesTx">
        <pc:chgData name="Lauren Lussier" userId="d78e0106e33d0019" providerId="LiveId" clId="{017A5E26-9C70-45CD-967D-5DCFE8BA4808}" dt="2023-04-13T02:58:17.520" v="161" actId="20577"/>
        <pc:sldMkLst>
          <pc:docMk/>
          <pc:sldMk cId="2422021800" sldId="256"/>
        </pc:sldMkLst>
      </pc:sldChg>
      <pc:sldChg chg="modNotesTx">
        <pc:chgData name="Lauren Lussier" userId="d78e0106e33d0019" providerId="LiveId" clId="{017A5E26-9C70-45CD-967D-5DCFE8BA4808}" dt="2023-04-13T04:28:46.121" v="2234" actId="20577"/>
        <pc:sldMkLst>
          <pc:docMk/>
          <pc:sldMk cId="1308205472" sldId="269"/>
        </pc:sldMkLst>
      </pc:sldChg>
      <pc:sldChg chg="modNotesTx">
        <pc:chgData name="Lauren Lussier" userId="d78e0106e33d0019" providerId="LiveId" clId="{017A5E26-9C70-45CD-967D-5DCFE8BA4808}" dt="2023-04-13T02:58:13.290" v="159" actId="20577"/>
        <pc:sldMkLst>
          <pc:docMk/>
          <pc:sldMk cId="2301081452" sldId="272"/>
        </pc:sldMkLst>
      </pc:sldChg>
      <pc:sldChg chg="addSp delSp modSp mod modNotesTx">
        <pc:chgData name="Lauren Lussier" userId="d78e0106e33d0019" providerId="LiveId" clId="{017A5E26-9C70-45CD-967D-5DCFE8BA4808}" dt="2023-04-13T03:11:06.759" v="189" actId="20577"/>
        <pc:sldMkLst>
          <pc:docMk/>
          <pc:sldMk cId="3069309461" sldId="280"/>
        </pc:sldMkLst>
        <pc:spChg chg="mod">
          <ac:chgData name="Lauren Lussier" userId="d78e0106e33d0019" providerId="LiveId" clId="{017A5E26-9C70-45CD-967D-5DCFE8BA4808}" dt="2023-04-13T02:44:39.928" v="65" actId="1076"/>
          <ac:spMkLst>
            <pc:docMk/>
            <pc:sldMk cId="3069309461" sldId="280"/>
            <ac:spMk id="4" creationId="{00432D8A-297E-462F-A920-6E8A66B16FBC}"/>
          </ac:spMkLst>
        </pc:spChg>
        <pc:spChg chg="add mod">
          <ac:chgData name="Lauren Lussier" userId="d78e0106e33d0019" providerId="LiveId" clId="{017A5E26-9C70-45CD-967D-5DCFE8BA4808}" dt="2023-04-13T02:52:29.872" v="158" actId="1076"/>
          <ac:spMkLst>
            <pc:docMk/>
            <pc:sldMk cId="3069309461" sldId="280"/>
            <ac:spMk id="13" creationId="{91675E98-F4CD-5A35-5706-9E728B0FB775}"/>
          </ac:spMkLst>
        </pc:spChg>
        <pc:graphicFrameChg chg="add del">
          <ac:chgData name="Lauren Lussier" userId="d78e0106e33d0019" providerId="LiveId" clId="{017A5E26-9C70-45CD-967D-5DCFE8BA4808}" dt="2023-04-13T02:42:14.410" v="23" actId="478"/>
          <ac:graphicFrameMkLst>
            <pc:docMk/>
            <pc:sldMk cId="3069309461" sldId="280"/>
            <ac:graphicFrameMk id="3" creationId="{A9D764CD-5454-5776-EE3A-933A7E73D8A5}"/>
          </ac:graphicFrameMkLst>
        </pc:graphicFrameChg>
        <pc:graphicFrameChg chg="add del mod">
          <ac:chgData name="Lauren Lussier" userId="d78e0106e33d0019" providerId="LiveId" clId="{017A5E26-9C70-45CD-967D-5DCFE8BA4808}" dt="2023-04-13T02:46:56.105" v="67" actId="478"/>
          <ac:graphicFrameMkLst>
            <pc:docMk/>
            <pc:sldMk cId="3069309461" sldId="280"/>
            <ac:graphicFrameMk id="9" creationId="{3C95A675-DBF8-F24C-659F-E99CF84C98CC}"/>
          </ac:graphicFrameMkLst>
        </pc:graphicFrameChg>
        <pc:graphicFrameChg chg="add mod">
          <ac:chgData name="Lauren Lussier" userId="d78e0106e33d0019" providerId="LiveId" clId="{017A5E26-9C70-45CD-967D-5DCFE8BA4808}" dt="2023-04-13T02:47:44.124" v="86" actId="14100"/>
          <ac:graphicFrameMkLst>
            <pc:docMk/>
            <pc:sldMk cId="3069309461" sldId="280"/>
            <ac:graphicFrameMk id="11" creationId="{E83CF746-F464-C6D6-08AD-C1185E211D5F}"/>
          </ac:graphicFrameMkLst>
        </pc:graphicFrameChg>
        <pc:picChg chg="mod">
          <ac:chgData name="Lauren Lussier" userId="d78e0106e33d0019" providerId="LiveId" clId="{017A5E26-9C70-45CD-967D-5DCFE8BA4808}" dt="2023-04-13T02:43:34.340" v="57" actId="1076"/>
          <ac:picMkLst>
            <pc:docMk/>
            <pc:sldMk cId="3069309461" sldId="280"/>
            <ac:picMk id="8" creationId="{B8C76BB0-42FC-FCD1-893B-B38809B157EB}"/>
          </ac:picMkLst>
        </pc:picChg>
        <pc:picChg chg="del mod">
          <ac:chgData name="Lauren Lussier" userId="d78e0106e33d0019" providerId="LiveId" clId="{017A5E26-9C70-45CD-967D-5DCFE8BA4808}" dt="2023-04-13T02:41:43.473" v="14" actId="478"/>
          <ac:picMkLst>
            <pc:docMk/>
            <pc:sldMk cId="3069309461" sldId="280"/>
            <ac:picMk id="10" creationId="{86F0D70A-9F50-9543-2F63-E7DC0DAC5F09}"/>
          </ac:picMkLst>
        </pc:picChg>
        <pc:picChg chg="mod">
          <ac:chgData name="Lauren Lussier" userId="d78e0106e33d0019" providerId="LiveId" clId="{017A5E26-9C70-45CD-967D-5DCFE8BA4808}" dt="2023-04-13T02:50:54.270" v="96" actId="1076"/>
          <ac:picMkLst>
            <pc:docMk/>
            <pc:sldMk cId="3069309461" sldId="280"/>
            <ac:picMk id="12" creationId="{F59500AF-41F6-2748-5946-1951907C02C8}"/>
          </ac:picMkLst>
        </pc:picChg>
      </pc:sldChg>
      <pc:sldChg chg="modCm modNotesTx">
        <pc:chgData name="Lauren Lussier" userId="d78e0106e33d0019" providerId="LiveId" clId="{017A5E26-9C70-45CD-967D-5DCFE8BA4808}" dt="2023-04-13T02:58:15.601" v="160" actId="20577"/>
        <pc:sldMkLst>
          <pc:docMk/>
          <pc:sldMk cId="3531216400" sldId="2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auren Lussier" userId="d78e0106e33d0019" providerId="LiveId" clId="{017A5E26-9C70-45CD-967D-5DCFE8BA4808}" dt="2023-04-13T02:02:20.213" v="0"/>
              <pc2:cmMkLst xmlns:pc2="http://schemas.microsoft.com/office/powerpoint/2019/9/main/command">
                <pc:docMk/>
                <pc:sldMk cId="3531216400" sldId="284"/>
                <pc2:cmMk id="{524C6C85-79A9-48D5-B8D7-9842AB85CA47}"/>
              </pc2:cmMkLst>
            </pc226:cmChg>
          </p:ext>
        </pc:extLst>
      </pc:sldChg>
      <pc:sldChg chg="modNotesTx">
        <pc:chgData name="Lauren Lussier" userId="d78e0106e33d0019" providerId="LiveId" clId="{017A5E26-9C70-45CD-967D-5DCFE8BA4808}" dt="2023-04-13T02:58:20.337" v="163" actId="20577"/>
        <pc:sldMkLst>
          <pc:docMk/>
          <pc:sldMk cId="1587766847" sldId="285"/>
        </pc:sldMkLst>
      </pc:sldChg>
      <pc:sldChg chg="modSp mod modNotesTx">
        <pc:chgData name="Lauren Lussier" userId="d78e0106e33d0019" providerId="LiveId" clId="{017A5E26-9C70-45CD-967D-5DCFE8BA4808}" dt="2023-04-13T04:29:55.753" v="2244" actId="20577"/>
        <pc:sldMkLst>
          <pc:docMk/>
          <pc:sldMk cId="1441458281" sldId="286"/>
        </pc:sldMkLst>
        <pc:spChg chg="mod">
          <ac:chgData name="Lauren Lussier" userId="d78e0106e33d0019" providerId="LiveId" clId="{017A5E26-9C70-45CD-967D-5DCFE8BA4808}" dt="2023-04-13T04:29:55.753" v="2244" actId="20577"/>
          <ac:spMkLst>
            <pc:docMk/>
            <pc:sldMk cId="1441458281" sldId="286"/>
            <ac:spMk id="9" creationId="{757B65A6-D474-189E-E411-494D7DB45E31}"/>
          </ac:spMkLst>
        </pc:spChg>
        <pc:spChg chg="mod">
          <ac:chgData name="Lauren Lussier" userId="d78e0106e33d0019" providerId="LiveId" clId="{017A5E26-9C70-45CD-967D-5DCFE8BA4808}" dt="2023-04-13T04:29:34.158" v="2236" actId="207"/>
          <ac:spMkLst>
            <pc:docMk/>
            <pc:sldMk cId="1441458281" sldId="286"/>
            <ac:spMk id="601" creationId="{D4A4326B-EC2B-49A7-9F96-26DC98C61ACE}"/>
          </ac:spMkLst>
        </pc:spChg>
      </pc:sldChg>
      <pc:sldChg chg="modNotesTx">
        <pc:chgData name="Lauren Lussier" userId="d78e0106e33d0019" providerId="LiveId" clId="{017A5E26-9C70-45CD-967D-5DCFE8BA4808}" dt="2023-04-13T02:58:21.864" v="164" actId="20577"/>
        <pc:sldMkLst>
          <pc:docMk/>
          <pc:sldMk cId="1933737347" sldId="288"/>
        </pc:sldMkLst>
      </pc:sldChg>
      <pc:sldChg chg="modNotesTx">
        <pc:chgData name="Lauren Lussier" userId="d78e0106e33d0019" providerId="LiveId" clId="{017A5E26-9C70-45CD-967D-5DCFE8BA4808}" dt="2023-04-13T02:58:23.551" v="165" actId="20577"/>
        <pc:sldMkLst>
          <pc:docMk/>
          <pc:sldMk cId="3233427971" sldId="289"/>
        </pc:sldMkLst>
      </pc:sldChg>
      <pc:sldChg chg="modNotesTx">
        <pc:chgData name="Lauren Lussier" userId="d78e0106e33d0019" providerId="LiveId" clId="{017A5E26-9C70-45CD-967D-5DCFE8BA4808}" dt="2023-04-13T02:59:11.400" v="167" actId="20577"/>
        <pc:sldMkLst>
          <pc:docMk/>
          <pc:sldMk cId="3498080741" sldId="290"/>
        </pc:sldMkLst>
      </pc:sldChg>
      <pc:sldChg chg="modNotesTx">
        <pc:chgData name="Lauren Lussier" userId="d78e0106e33d0019" providerId="LiveId" clId="{017A5E26-9C70-45CD-967D-5DCFE8BA4808}" dt="2023-04-13T02:59:14.239" v="168" actId="20577"/>
        <pc:sldMkLst>
          <pc:docMk/>
          <pc:sldMk cId="2944272767" sldId="291"/>
        </pc:sldMkLst>
      </pc:sldChg>
      <pc:sldChg chg="modNotesTx">
        <pc:chgData name="Lauren Lussier" userId="d78e0106e33d0019" providerId="LiveId" clId="{017A5E26-9C70-45CD-967D-5DCFE8BA4808}" dt="2023-04-13T02:59:21.135" v="169" actId="20577"/>
        <pc:sldMkLst>
          <pc:docMk/>
          <pc:sldMk cId="3940687754" sldId="292"/>
        </pc:sldMkLst>
      </pc:sldChg>
      <pc:sldChg chg="addSp delSp modSp mod modCm modNotesTx">
        <pc:chgData name="Lauren Lussier" userId="d78e0106e33d0019" providerId="LiveId" clId="{017A5E26-9C70-45CD-967D-5DCFE8BA4808}" dt="2023-04-13T03:26:34.718" v="413" actId="20577"/>
        <pc:sldMkLst>
          <pc:docMk/>
          <pc:sldMk cId="611582513" sldId="293"/>
        </pc:sldMkLst>
        <pc:spChg chg="mod">
          <ac:chgData name="Lauren Lussier" userId="d78e0106e33d0019" providerId="LiveId" clId="{017A5E26-9C70-45CD-967D-5DCFE8BA4808}" dt="2023-04-13T03:26:34.718" v="413" actId="20577"/>
          <ac:spMkLst>
            <pc:docMk/>
            <pc:sldMk cId="611582513" sldId="293"/>
            <ac:spMk id="6" creationId="{089D4354-14B6-8DBE-0EC0-1C2E60186A9C}"/>
          </ac:spMkLst>
        </pc:spChg>
        <pc:picChg chg="add del mod">
          <ac:chgData name="Lauren Lussier" userId="d78e0106e33d0019" providerId="LiveId" clId="{017A5E26-9C70-45CD-967D-5DCFE8BA4808}" dt="2023-04-13T03:17:31.990" v="201" actId="478"/>
          <ac:picMkLst>
            <pc:docMk/>
            <pc:sldMk cId="611582513" sldId="293"/>
            <ac:picMk id="2" creationId="{06E48EFC-FE5C-A194-5F93-C9E2641DA823}"/>
          </ac:picMkLst>
        </pc:picChg>
        <pc:picChg chg="add mod">
          <ac:chgData name="Lauren Lussier" userId="d78e0106e33d0019" providerId="LiveId" clId="{017A5E26-9C70-45CD-967D-5DCFE8BA4808}" dt="2023-04-13T03:19:46.579" v="215" actId="1076"/>
          <ac:picMkLst>
            <pc:docMk/>
            <pc:sldMk cId="611582513" sldId="293"/>
            <ac:picMk id="8" creationId="{3DC6893C-A57A-7BDF-1466-F91BE2D4F228}"/>
          </ac:picMkLst>
        </pc:picChg>
        <pc:picChg chg="del">
          <ac:chgData name="Lauren Lussier" userId="d78e0106e33d0019" providerId="LiveId" clId="{017A5E26-9C70-45CD-967D-5DCFE8BA4808}" dt="2023-04-13T03:06:24.815" v="173" actId="478"/>
          <ac:picMkLst>
            <pc:docMk/>
            <pc:sldMk cId="611582513" sldId="293"/>
            <ac:picMk id="9" creationId="{4AABCF7F-96BC-C877-3930-7D3DF677BD2C}"/>
          </ac:picMkLst>
        </pc:picChg>
        <pc:picChg chg="mod">
          <ac:chgData name="Lauren Lussier" userId="d78e0106e33d0019" providerId="LiveId" clId="{017A5E26-9C70-45CD-967D-5DCFE8BA4808}" dt="2023-04-13T03:19:51.233" v="216" actId="1076"/>
          <ac:picMkLst>
            <pc:docMk/>
            <pc:sldMk cId="611582513" sldId="293"/>
            <ac:picMk id="11" creationId="{0F060C47-CC36-E0A5-DB55-62251826706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auren Lussier" userId="d78e0106e33d0019" providerId="LiveId" clId="{017A5E26-9C70-45CD-967D-5DCFE8BA4808}" dt="2023-04-13T02:03:00.274" v="2"/>
              <pc2:cmMkLst xmlns:pc2="http://schemas.microsoft.com/office/powerpoint/2019/9/main/command">
                <pc:docMk/>
                <pc:sldMk cId="611582513" sldId="293"/>
                <pc2:cmMk id="{020F0994-66A2-44D7-8B51-03E600EBB0B3}"/>
              </pc2:cmMkLst>
            </pc226:cmChg>
          </p:ext>
        </pc:extLst>
      </pc:sldChg>
      <pc:sldChg chg="addSp delSp modSp mod modCm modNotesTx">
        <pc:chgData name="Lauren Lussier" userId="d78e0106e33d0019" providerId="LiveId" clId="{017A5E26-9C70-45CD-967D-5DCFE8BA4808}" dt="2023-04-13T03:15:14.083" v="200" actId="1076"/>
        <pc:sldMkLst>
          <pc:docMk/>
          <pc:sldMk cId="208777204" sldId="294"/>
        </pc:sldMkLst>
        <pc:graphicFrameChg chg="del">
          <ac:chgData name="Lauren Lussier" userId="d78e0106e33d0019" providerId="LiveId" clId="{017A5E26-9C70-45CD-967D-5DCFE8BA4808}" dt="2023-04-13T03:14:39.583" v="192" actId="478"/>
          <ac:graphicFrameMkLst>
            <pc:docMk/>
            <pc:sldMk cId="208777204" sldId="294"/>
            <ac:graphicFrameMk id="10" creationId="{649F1562-C8A7-7E79-2987-6E937A6D1ED1}"/>
          </ac:graphicFrameMkLst>
        </pc:graphicFrameChg>
        <pc:graphicFrameChg chg="add mod">
          <ac:chgData name="Lauren Lussier" userId="d78e0106e33d0019" providerId="LiveId" clId="{017A5E26-9C70-45CD-967D-5DCFE8BA4808}" dt="2023-04-13T03:15:14.083" v="200" actId="1076"/>
          <ac:graphicFrameMkLst>
            <pc:docMk/>
            <pc:sldMk cId="208777204" sldId="294"/>
            <ac:graphicFrameMk id="11" creationId="{E6D146F0-2850-4413-DF31-D8DA837C955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auren Lussier" userId="d78e0106e33d0019" providerId="LiveId" clId="{017A5E26-9C70-45CD-967D-5DCFE8BA4808}" dt="2023-04-13T02:02:35.866" v="1"/>
              <pc2:cmMkLst xmlns:pc2="http://schemas.microsoft.com/office/powerpoint/2019/9/main/command">
                <pc:docMk/>
                <pc:sldMk cId="208777204" sldId="294"/>
                <pc2:cmMk id="{FB4E70B9-F00C-481D-8C62-D9F20380F932}"/>
              </pc2:cmMkLst>
            </pc226:cmChg>
          </p:ext>
        </pc:extLst>
      </pc:sldChg>
      <pc:sldChg chg="modNotesTx">
        <pc:chgData name="Lauren Lussier" userId="d78e0106e33d0019" providerId="LiveId" clId="{017A5E26-9C70-45CD-967D-5DCFE8BA4808}" dt="2023-04-13T02:59:33.664" v="170" actId="20577"/>
        <pc:sldMkLst>
          <pc:docMk/>
          <pc:sldMk cId="3160461424" sldId="297"/>
        </pc:sldMkLst>
      </pc:sldChg>
      <pc:sldChg chg="mod modShow modNotesTx">
        <pc:chgData name="Lauren Lussier" userId="d78e0106e33d0019" providerId="LiveId" clId="{017A5E26-9C70-45CD-967D-5DCFE8BA4808}" dt="2023-04-13T04:26:55.823" v="2232" actId="729"/>
        <pc:sldMkLst>
          <pc:docMk/>
          <pc:sldMk cId="2594115124" sldId="298"/>
        </pc:sldMkLst>
      </pc:sldChg>
      <pc:sldChg chg="addSp delSp modSp mod modCm modNotesTx">
        <pc:chgData name="Lauren Lussier" userId="d78e0106e33d0019" providerId="LiveId" clId="{017A5E26-9C70-45CD-967D-5DCFE8BA4808}" dt="2023-04-13T04:13:09.219" v="1770" actId="20577"/>
        <pc:sldMkLst>
          <pc:docMk/>
          <pc:sldMk cId="3918905145" sldId="299"/>
        </pc:sldMkLst>
        <pc:spChg chg="mod">
          <ac:chgData name="Lauren Lussier" userId="d78e0106e33d0019" providerId="LiveId" clId="{017A5E26-9C70-45CD-967D-5DCFE8BA4808}" dt="2023-04-13T03:34:38.949" v="496" actId="20578"/>
          <ac:spMkLst>
            <pc:docMk/>
            <pc:sldMk cId="3918905145" sldId="299"/>
            <ac:spMk id="3" creationId="{A2B28406-4495-F67F-EF3F-A7777ADD66D4}"/>
          </ac:spMkLst>
        </pc:spChg>
        <pc:spChg chg="mod">
          <ac:chgData name="Lauren Lussier" userId="d78e0106e33d0019" providerId="LiveId" clId="{017A5E26-9C70-45CD-967D-5DCFE8BA4808}" dt="2023-04-13T04:13:09.219" v="1770" actId="20577"/>
          <ac:spMkLst>
            <pc:docMk/>
            <pc:sldMk cId="3918905145" sldId="299"/>
            <ac:spMk id="6" creationId="{089D4354-14B6-8DBE-0EC0-1C2E60186A9C}"/>
          </ac:spMkLst>
        </pc:spChg>
        <pc:spChg chg="add del">
          <ac:chgData name="Lauren Lussier" userId="d78e0106e33d0019" providerId="LiveId" clId="{017A5E26-9C70-45CD-967D-5DCFE8BA4808}" dt="2023-04-13T04:03:05.554" v="1284" actId="478"/>
          <ac:spMkLst>
            <pc:docMk/>
            <pc:sldMk cId="3918905145" sldId="299"/>
            <ac:spMk id="8" creationId="{C8BC60F0-5630-8789-CC28-B195513D4DF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auren Lussier" userId="d78e0106e33d0019" providerId="LiveId" clId="{017A5E26-9C70-45CD-967D-5DCFE8BA4808}" dt="2023-04-13T02:15:05.438" v="5"/>
              <pc2:cmMkLst xmlns:pc2="http://schemas.microsoft.com/office/powerpoint/2019/9/main/command">
                <pc:docMk/>
                <pc:sldMk cId="3918905145" sldId="299"/>
                <pc2:cmMk id="{9739018D-E9BF-4F8D-9FDC-C820751A41D5}"/>
              </pc2:cmMkLst>
            </pc226:cmChg>
            <pc226:cmChg xmlns:pc226="http://schemas.microsoft.com/office/powerpoint/2022/06/main/command" chg="mod">
              <pc226:chgData name="Lauren Lussier" userId="d78e0106e33d0019" providerId="LiveId" clId="{017A5E26-9C70-45CD-967D-5DCFE8BA4808}" dt="2023-04-13T02:15:06.996" v="6"/>
              <pc2:cmMkLst xmlns:pc2="http://schemas.microsoft.com/office/powerpoint/2019/9/main/command">
                <pc:docMk/>
                <pc:sldMk cId="3918905145" sldId="299"/>
                <pc2:cmMk id="{EECB60EA-8BC1-4F7D-9865-4358460DAE24}"/>
              </pc2:cmMkLst>
            </pc226:cmChg>
          </p:ext>
        </pc:extLst>
      </pc:sldChg>
      <pc:sldChg chg="modSp mod modNotesTx">
        <pc:chgData name="Lauren Lussier" userId="d78e0106e33d0019" providerId="LiveId" clId="{017A5E26-9C70-45CD-967D-5DCFE8BA4808}" dt="2023-04-13T03:09:00.535" v="183" actId="20577"/>
        <pc:sldMkLst>
          <pc:docMk/>
          <pc:sldMk cId="1278288025" sldId="300"/>
        </pc:sldMkLst>
        <pc:graphicFrameChg chg="mod">
          <ac:chgData name="Lauren Lussier" userId="d78e0106e33d0019" providerId="LiveId" clId="{017A5E26-9C70-45CD-967D-5DCFE8BA4808}" dt="2023-04-13T02:06:12.053" v="4" actId="1076"/>
          <ac:graphicFrameMkLst>
            <pc:docMk/>
            <pc:sldMk cId="1278288025" sldId="300"/>
            <ac:graphicFrameMk id="9" creationId="{3F58FFF2-D7B6-1C87-4038-C3D46C2B2FAA}"/>
          </ac:graphicFrameMkLst>
        </pc:graphicFrameChg>
      </pc:sldChg>
      <pc:sldChg chg="modNotesTx">
        <pc:chgData name="Lauren Lussier" userId="d78e0106e33d0019" providerId="LiveId" clId="{017A5E26-9C70-45CD-967D-5DCFE8BA4808}" dt="2023-04-13T03:09:06.519" v="184" actId="20577"/>
        <pc:sldMkLst>
          <pc:docMk/>
          <pc:sldMk cId="1611442387" sldId="301"/>
        </pc:sldMkLst>
      </pc:sldChg>
      <pc:sldChg chg="modSp del">
        <pc:chgData name="Lauren Lussier" userId="d78e0106e33d0019" providerId="LiveId" clId="{017A5E26-9C70-45CD-967D-5DCFE8BA4808}" dt="2023-04-13T03:32:46.213" v="434" actId="47"/>
        <pc:sldMkLst>
          <pc:docMk/>
          <pc:sldMk cId="642431754" sldId="394"/>
        </pc:sldMkLst>
        <pc:graphicFrameChg chg="mod">
          <ac:chgData name="Lauren Lussier" userId="d78e0106e33d0019" providerId="LiveId" clId="{017A5E26-9C70-45CD-967D-5DCFE8BA4808}" dt="2023-04-13T03:10:19.263" v="188" actId="12100"/>
          <ac:graphicFrameMkLst>
            <pc:docMk/>
            <pc:sldMk cId="642431754" sldId="394"/>
            <ac:graphicFrameMk id="4" creationId="{9A0344F0-021B-4861-9427-29C04BA3B271}"/>
          </ac:graphicFrameMkLst>
        </pc:graphicFrameChg>
      </pc:sldChg>
      <pc:sldChg chg="addSp delSp modSp new mod modNotesTx">
        <pc:chgData name="Lauren Lussier" userId="d78e0106e33d0019" providerId="LiveId" clId="{017A5E26-9C70-45CD-967D-5DCFE8BA4808}" dt="2023-04-13T04:28:40.777" v="2233" actId="20577"/>
        <pc:sldMkLst>
          <pc:docMk/>
          <pc:sldMk cId="989178436" sldId="395"/>
        </pc:sldMkLst>
        <pc:spChg chg="mod">
          <ac:chgData name="Lauren Lussier" userId="d78e0106e33d0019" providerId="LiveId" clId="{017A5E26-9C70-45CD-967D-5DCFE8BA4808}" dt="2023-04-13T03:33:14.246" v="473" actId="20577"/>
          <ac:spMkLst>
            <pc:docMk/>
            <pc:sldMk cId="989178436" sldId="395"/>
            <ac:spMk id="2" creationId="{8CEEA568-66A7-92B7-1034-3C5E207B1139}"/>
          </ac:spMkLst>
        </pc:spChg>
        <pc:spChg chg="mod">
          <ac:chgData name="Lauren Lussier" userId="d78e0106e33d0019" providerId="LiveId" clId="{017A5E26-9C70-45CD-967D-5DCFE8BA4808}" dt="2023-04-13T03:32:16.515" v="430"/>
          <ac:spMkLst>
            <pc:docMk/>
            <pc:sldMk cId="989178436" sldId="395"/>
            <ac:spMk id="3" creationId="{F0F35419-0418-1FE5-FF9E-701520B57051}"/>
          </ac:spMkLst>
        </pc:spChg>
        <pc:spChg chg="del">
          <ac:chgData name="Lauren Lussier" userId="d78e0106e33d0019" providerId="LiveId" clId="{017A5E26-9C70-45CD-967D-5DCFE8BA4808}" dt="2023-04-13T04:01:12.955" v="1244" actId="478"/>
          <ac:spMkLst>
            <pc:docMk/>
            <pc:sldMk cId="989178436" sldId="395"/>
            <ac:spMk id="4" creationId="{A7791DC0-280F-6E6F-7087-E6D0CCCAE6FD}"/>
          </ac:spMkLst>
        </pc:spChg>
        <pc:spChg chg="add del mod">
          <ac:chgData name="Lauren Lussier" userId="d78e0106e33d0019" providerId="LiveId" clId="{017A5E26-9C70-45CD-967D-5DCFE8BA4808}" dt="2023-04-13T04:11:31.027" v="1729" actId="478"/>
          <ac:spMkLst>
            <pc:docMk/>
            <pc:sldMk cId="989178436" sldId="395"/>
            <ac:spMk id="6" creationId="{43DA5B57-CCE9-824C-643C-D767A0A4692A}"/>
          </ac:spMkLst>
        </pc:spChg>
        <pc:graphicFrameChg chg="add mod modGraphic">
          <ac:chgData name="Lauren Lussier" userId="d78e0106e33d0019" providerId="LiveId" clId="{017A5E26-9C70-45CD-967D-5DCFE8BA4808}" dt="2023-04-13T04:16:28.843" v="1927" actId="20577"/>
          <ac:graphicFrameMkLst>
            <pc:docMk/>
            <pc:sldMk cId="989178436" sldId="395"/>
            <ac:graphicFrameMk id="5" creationId="{8D644890-AD4F-FEC4-06F3-D15DBD2C39D2}"/>
          </ac:graphicFrameMkLst>
        </pc:graphicFrameChg>
      </pc:sldChg>
      <pc:sldChg chg="new del ord">
        <pc:chgData name="Lauren Lussier" userId="d78e0106e33d0019" providerId="LiveId" clId="{017A5E26-9C70-45CD-967D-5DCFE8BA4808}" dt="2023-04-13T03:31:46.788" v="424" actId="47"/>
        <pc:sldMkLst>
          <pc:docMk/>
          <pc:sldMk cId="1711890722" sldId="395"/>
        </pc:sldMkLst>
      </pc:sldChg>
      <pc:sldChg chg="new del">
        <pc:chgData name="Lauren Lussier" userId="d78e0106e33d0019" providerId="LiveId" clId="{017A5E26-9C70-45CD-967D-5DCFE8BA4808}" dt="2023-04-13T03:31:31.432" v="416" actId="47"/>
        <pc:sldMkLst>
          <pc:docMk/>
          <pc:sldMk cId="1835019906" sldId="395"/>
        </pc:sldMkLst>
      </pc:sldChg>
      <pc:sldChg chg="new del ord">
        <pc:chgData name="Lauren Lussier" userId="d78e0106e33d0019" providerId="LiveId" clId="{017A5E26-9C70-45CD-967D-5DCFE8BA4808}" dt="2023-04-13T03:31:37.052" v="420" actId="47"/>
        <pc:sldMkLst>
          <pc:docMk/>
          <pc:sldMk cId="3995460390" sldId="395"/>
        </pc:sldMkLst>
      </pc:sldChg>
      <pc:sldChg chg="delSp modSp new del mod">
        <pc:chgData name="Lauren Lussier" userId="d78e0106e33d0019" providerId="LiveId" clId="{017A5E26-9C70-45CD-967D-5DCFE8BA4808}" dt="2023-04-13T04:24:55.755" v="2231" actId="2696"/>
        <pc:sldMkLst>
          <pc:docMk/>
          <pc:sldMk cId="1815253394" sldId="396"/>
        </pc:sldMkLst>
        <pc:spChg chg="mod">
          <ac:chgData name="Lauren Lussier" userId="d78e0106e33d0019" providerId="LiveId" clId="{017A5E26-9C70-45CD-967D-5DCFE8BA4808}" dt="2023-04-13T03:33:07.077" v="459" actId="20577"/>
          <ac:spMkLst>
            <pc:docMk/>
            <pc:sldMk cId="1815253394" sldId="396"/>
            <ac:spMk id="2" creationId="{B7F67B1E-4F9B-EBB7-52AF-EBEEFC506B57}"/>
          </ac:spMkLst>
        </pc:spChg>
        <pc:spChg chg="mod">
          <ac:chgData name="Lauren Lussier" userId="d78e0106e33d0019" providerId="LiveId" clId="{017A5E26-9C70-45CD-967D-5DCFE8BA4808}" dt="2023-04-13T04:24:33.058" v="2230" actId="20577"/>
          <ac:spMkLst>
            <pc:docMk/>
            <pc:sldMk cId="1815253394" sldId="396"/>
            <ac:spMk id="3" creationId="{DD14CC0F-B167-450B-A5A1-A5A42F8055A1}"/>
          </ac:spMkLst>
        </pc:spChg>
        <pc:spChg chg="del">
          <ac:chgData name="Lauren Lussier" userId="d78e0106e33d0019" providerId="LiveId" clId="{017A5E26-9C70-45CD-967D-5DCFE8BA4808}" dt="2023-04-13T04:20:52.370" v="2159" actId="478"/>
          <ac:spMkLst>
            <pc:docMk/>
            <pc:sldMk cId="1815253394" sldId="396"/>
            <ac:spMk id="4" creationId="{CEC8EBF9-D435-0EDB-7F9D-F13F14F9A71B}"/>
          </ac:spMkLst>
        </pc:spChg>
      </pc:sldChg>
      <pc:sldMasterChg chg="delSldLayout">
        <pc:chgData name="Lauren Lussier" userId="d78e0106e33d0019" providerId="LiveId" clId="{017A5E26-9C70-45CD-967D-5DCFE8BA4808}" dt="2023-04-13T03:32:46.213" v="434" actId="47"/>
        <pc:sldMasterMkLst>
          <pc:docMk/>
          <pc:sldMasterMk cId="3650208929" sldId="2147483648"/>
        </pc:sldMasterMkLst>
        <pc:sldLayoutChg chg="del">
          <pc:chgData name="Lauren Lussier" userId="d78e0106e33d0019" providerId="LiveId" clId="{017A5E26-9C70-45CD-967D-5DCFE8BA4808}" dt="2023-04-13T03:32:46.213" v="434" actId="47"/>
          <pc:sldLayoutMkLst>
            <pc:docMk/>
            <pc:sldMasterMk cId="3650208929" sldId="2147483648"/>
            <pc:sldLayoutMk cId="2569339449" sldId="214748369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015C1A-A771-CA4C-ADB7-9EED97BC5F38}" type="doc">
      <dgm:prSet loTypeId="urn:microsoft.com/office/officeart/2005/8/layout/vProcess5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C856BA25-519C-E040-BA14-F118638A1690}">
      <dgm:prSet custT="1"/>
      <dgm:spPr/>
      <dgm:t>
        <a:bodyPr/>
        <a:lstStyle/>
        <a:p>
          <a:r>
            <a:rPr lang="en-US" sz="1800" dirty="0">
              <a:latin typeface="Century Gothic" panose="020B0502020202020204" pitchFamily="34" charset="0"/>
            </a:rPr>
            <a:t>To enhance model accuracy and operational efficiency:</a:t>
          </a:r>
        </a:p>
      </dgm:t>
    </dgm:pt>
    <dgm:pt modelId="{F2CDEED3-5AF8-8749-8EE7-957D731345DC}" type="parTrans" cxnId="{F390672D-3960-1047-8519-73A8F76580D2}">
      <dgm:prSet/>
      <dgm:spPr/>
      <dgm:t>
        <a:bodyPr/>
        <a:lstStyle/>
        <a:p>
          <a:endParaRPr lang="en-US"/>
        </a:p>
      </dgm:t>
    </dgm:pt>
    <dgm:pt modelId="{60E7101F-6939-F142-8C5D-CD59395BE2AB}" type="sibTrans" cxnId="{F390672D-3960-1047-8519-73A8F76580D2}">
      <dgm:prSet/>
      <dgm:spPr/>
      <dgm:t>
        <a:bodyPr/>
        <a:lstStyle/>
        <a:p>
          <a:endParaRPr lang="en-US" dirty="0"/>
        </a:p>
      </dgm:t>
    </dgm:pt>
    <dgm:pt modelId="{954BB17B-934C-8040-B2DF-F85236CBD474}">
      <dgm:prSet custT="1"/>
      <dgm:spPr/>
      <dgm:t>
        <a:bodyPr/>
        <a:lstStyle/>
        <a:p>
          <a:r>
            <a:rPr lang="en-US" sz="1800" dirty="0">
              <a:latin typeface="Century Gothic" panose="020B0502020202020204" pitchFamily="34" charset="0"/>
            </a:rPr>
            <a:t>Perform additional hyperparameter tuning/optimization for example, changing learning rates</a:t>
          </a:r>
        </a:p>
      </dgm:t>
    </dgm:pt>
    <dgm:pt modelId="{5824A374-14F5-EB47-A48F-928CB8F4F96F}" type="parTrans" cxnId="{1E2DEDD3-2E58-AD4C-A210-38585EA28687}">
      <dgm:prSet/>
      <dgm:spPr/>
      <dgm:t>
        <a:bodyPr/>
        <a:lstStyle/>
        <a:p>
          <a:endParaRPr lang="en-US"/>
        </a:p>
      </dgm:t>
    </dgm:pt>
    <dgm:pt modelId="{F6664FF2-9E1D-7248-854B-0A2075241D70}" type="sibTrans" cxnId="{1E2DEDD3-2E58-AD4C-A210-38585EA28687}">
      <dgm:prSet/>
      <dgm:spPr/>
      <dgm:t>
        <a:bodyPr/>
        <a:lstStyle/>
        <a:p>
          <a:endParaRPr lang="en-US" dirty="0"/>
        </a:p>
      </dgm:t>
    </dgm:pt>
    <dgm:pt modelId="{F370C182-6471-C144-B6AE-AFD2BB2D54A6}">
      <dgm:prSet custT="1"/>
      <dgm:spPr/>
      <dgm:t>
        <a:bodyPr/>
        <a:lstStyle/>
        <a:p>
          <a:r>
            <a:rPr lang="en-US" sz="1800" dirty="0">
              <a:solidFill>
                <a:schemeClr val="bg1"/>
              </a:solidFill>
              <a:latin typeface="Century Gothic" panose="020B0502020202020204" pitchFamily="34" charset="0"/>
            </a:rPr>
            <a:t>Increased diversity of the dataset, including more cost centers, years, job types, employee surveys</a:t>
          </a:r>
        </a:p>
      </dgm:t>
    </dgm:pt>
    <dgm:pt modelId="{8A110C44-6412-B94E-A6D1-6DAD49CED22C}" type="sibTrans" cxnId="{48B771B9-71A7-9F47-B624-547119ACFFBB}">
      <dgm:prSet/>
      <dgm:spPr/>
      <dgm:t>
        <a:bodyPr/>
        <a:lstStyle/>
        <a:p>
          <a:endParaRPr lang="en-US" dirty="0"/>
        </a:p>
      </dgm:t>
    </dgm:pt>
    <dgm:pt modelId="{0245804C-62AE-1741-B6AF-E4C00FCF8BAA}" type="parTrans" cxnId="{48B771B9-71A7-9F47-B624-547119ACFFBB}">
      <dgm:prSet/>
      <dgm:spPr/>
      <dgm:t>
        <a:bodyPr/>
        <a:lstStyle/>
        <a:p>
          <a:endParaRPr lang="en-US"/>
        </a:p>
      </dgm:t>
    </dgm:pt>
    <dgm:pt modelId="{7DDF4B54-F21E-4556-B4A3-AB737A8BB65B}">
      <dgm:prSet custT="1"/>
      <dgm:spPr/>
      <dgm:t>
        <a:bodyPr/>
        <a:lstStyle/>
        <a:p>
          <a:r>
            <a:rPr lang="en-US" sz="1800" dirty="0">
              <a:latin typeface="Century Gothic" panose="020B0502020202020204" pitchFamily="34" charset="0"/>
            </a:rPr>
            <a:t>Include more variables that are strongly correlated to the target.</a:t>
          </a:r>
          <a:endParaRPr lang="en-CA" sz="1800" dirty="0">
            <a:latin typeface="Century Gothic" panose="020B0502020202020204" pitchFamily="34" charset="0"/>
          </a:endParaRPr>
        </a:p>
      </dgm:t>
    </dgm:pt>
    <dgm:pt modelId="{BF5AC04E-758E-4545-A60D-1D8EEBB6AB7D}" type="parTrans" cxnId="{7F1AB5B2-AEAF-40BA-ABD4-3DC5905AD2C1}">
      <dgm:prSet/>
      <dgm:spPr/>
      <dgm:t>
        <a:bodyPr/>
        <a:lstStyle/>
        <a:p>
          <a:endParaRPr lang="en-CA"/>
        </a:p>
      </dgm:t>
    </dgm:pt>
    <dgm:pt modelId="{EAA54D0C-1F09-4086-A62E-202143116607}" type="sibTrans" cxnId="{7F1AB5B2-AEAF-40BA-ABD4-3DC5905AD2C1}">
      <dgm:prSet/>
      <dgm:spPr/>
      <dgm:t>
        <a:bodyPr/>
        <a:lstStyle/>
        <a:p>
          <a:endParaRPr lang="en-CA"/>
        </a:p>
      </dgm:t>
    </dgm:pt>
    <dgm:pt modelId="{9A0B99B6-7078-4744-A376-051D91D62369}" type="pres">
      <dgm:prSet presAssocID="{4E015C1A-A771-CA4C-ADB7-9EED97BC5F38}" presName="outerComposite" presStyleCnt="0">
        <dgm:presLayoutVars>
          <dgm:chMax val="5"/>
          <dgm:dir/>
          <dgm:resizeHandles val="exact"/>
        </dgm:presLayoutVars>
      </dgm:prSet>
      <dgm:spPr/>
    </dgm:pt>
    <dgm:pt modelId="{827E74B6-0D3E-FF42-9F20-FDF54B6960A8}" type="pres">
      <dgm:prSet presAssocID="{4E015C1A-A771-CA4C-ADB7-9EED97BC5F38}" presName="dummyMaxCanvas" presStyleCnt="0">
        <dgm:presLayoutVars/>
      </dgm:prSet>
      <dgm:spPr/>
    </dgm:pt>
    <dgm:pt modelId="{1D1E9150-A1FC-40DB-8CF7-88A5AF2F498A}" type="pres">
      <dgm:prSet presAssocID="{4E015C1A-A771-CA4C-ADB7-9EED97BC5F38}" presName="FourNodes_1" presStyleLbl="node1" presStyleIdx="0" presStyleCnt="4">
        <dgm:presLayoutVars>
          <dgm:bulletEnabled val="1"/>
        </dgm:presLayoutVars>
      </dgm:prSet>
      <dgm:spPr/>
    </dgm:pt>
    <dgm:pt modelId="{30CBAE37-109D-4D6D-8EE2-F6E6A25EA2BC}" type="pres">
      <dgm:prSet presAssocID="{4E015C1A-A771-CA4C-ADB7-9EED97BC5F38}" presName="FourNodes_2" presStyleLbl="node1" presStyleIdx="1" presStyleCnt="4">
        <dgm:presLayoutVars>
          <dgm:bulletEnabled val="1"/>
        </dgm:presLayoutVars>
      </dgm:prSet>
      <dgm:spPr/>
    </dgm:pt>
    <dgm:pt modelId="{FC740F1A-C158-4AA0-86D3-A82B69976478}" type="pres">
      <dgm:prSet presAssocID="{4E015C1A-A771-CA4C-ADB7-9EED97BC5F38}" presName="FourNodes_3" presStyleLbl="node1" presStyleIdx="2" presStyleCnt="4">
        <dgm:presLayoutVars>
          <dgm:bulletEnabled val="1"/>
        </dgm:presLayoutVars>
      </dgm:prSet>
      <dgm:spPr/>
    </dgm:pt>
    <dgm:pt modelId="{E25F28FA-606F-4FBB-87F3-623C6783D9F9}" type="pres">
      <dgm:prSet presAssocID="{4E015C1A-A771-CA4C-ADB7-9EED97BC5F38}" presName="FourNodes_4" presStyleLbl="node1" presStyleIdx="3" presStyleCnt="4">
        <dgm:presLayoutVars>
          <dgm:bulletEnabled val="1"/>
        </dgm:presLayoutVars>
      </dgm:prSet>
      <dgm:spPr/>
    </dgm:pt>
    <dgm:pt modelId="{5BF1B627-D7B7-44DF-AA0B-CDDD280E30BB}" type="pres">
      <dgm:prSet presAssocID="{4E015C1A-A771-CA4C-ADB7-9EED97BC5F38}" presName="FourConn_1-2" presStyleLbl="fgAccFollowNode1" presStyleIdx="0" presStyleCnt="3">
        <dgm:presLayoutVars>
          <dgm:bulletEnabled val="1"/>
        </dgm:presLayoutVars>
      </dgm:prSet>
      <dgm:spPr/>
    </dgm:pt>
    <dgm:pt modelId="{27FD699F-7533-4ABE-8835-41B1903382B8}" type="pres">
      <dgm:prSet presAssocID="{4E015C1A-A771-CA4C-ADB7-9EED97BC5F38}" presName="FourConn_2-3" presStyleLbl="fgAccFollowNode1" presStyleIdx="1" presStyleCnt="3">
        <dgm:presLayoutVars>
          <dgm:bulletEnabled val="1"/>
        </dgm:presLayoutVars>
      </dgm:prSet>
      <dgm:spPr/>
    </dgm:pt>
    <dgm:pt modelId="{7F9E4ABF-BB33-4923-90E3-4361907109B4}" type="pres">
      <dgm:prSet presAssocID="{4E015C1A-A771-CA4C-ADB7-9EED97BC5F38}" presName="FourConn_3-4" presStyleLbl="fgAccFollowNode1" presStyleIdx="2" presStyleCnt="3">
        <dgm:presLayoutVars>
          <dgm:bulletEnabled val="1"/>
        </dgm:presLayoutVars>
      </dgm:prSet>
      <dgm:spPr/>
    </dgm:pt>
    <dgm:pt modelId="{302C805E-2B2B-44EF-AAA9-324D802680CC}" type="pres">
      <dgm:prSet presAssocID="{4E015C1A-A771-CA4C-ADB7-9EED97BC5F38}" presName="FourNodes_1_text" presStyleLbl="node1" presStyleIdx="3" presStyleCnt="4">
        <dgm:presLayoutVars>
          <dgm:bulletEnabled val="1"/>
        </dgm:presLayoutVars>
      </dgm:prSet>
      <dgm:spPr/>
    </dgm:pt>
    <dgm:pt modelId="{E0D2006D-9ACF-497B-9DB5-B636BB2665D6}" type="pres">
      <dgm:prSet presAssocID="{4E015C1A-A771-CA4C-ADB7-9EED97BC5F38}" presName="FourNodes_2_text" presStyleLbl="node1" presStyleIdx="3" presStyleCnt="4">
        <dgm:presLayoutVars>
          <dgm:bulletEnabled val="1"/>
        </dgm:presLayoutVars>
      </dgm:prSet>
      <dgm:spPr/>
    </dgm:pt>
    <dgm:pt modelId="{11AA5534-9F6D-4830-910B-8A9511DB2270}" type="pres">
      <dgm:prSet presAssocID="{4E015C1A-A771-CA4C-ADB7-9EED97BC5F38}" presName="FourNodes_3_text" presStyleLbl="node1" presStyleIdx="3" presStyleCnt="4">
        <dgm:presLayoutVars>
          <dgm:bulletEnabled val="1"/>
        </dgm:presLayoutVars>
      </dgm:prSet>
      <dgm:spPr/>
    </dgm:pt>
    <dgm:pt modelId="{D671200B-FD88-427C-BB22-1CFDF839D7E7}" type="pres">
      <dgm:prSet presAssocID="{4E015C1A-A771-CA4C-ADB7-9EED97BC5F38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EC29B01-D2F5-45C7-A620-DF8BC0A51CB6}" type="presOf" srcId="{7DDF4B54-F21E-4556-B4A3-AB737A8BB65B}" destId="{E25F28FA-606F-4FBB-87F3-623C6783D9F9}" srcOrd="0" destOrd="0" presId="urn:microsoft.com/office/officeart/2005/8/layout/vProcess5"/>
    <dgm:cxn modelId="{00F1FD1F-88E6-45F9-9772-35E6A62E07DE}" type="presOf" srcId="{954BB17B-934C-8040-B2DF-F85236CBD474}" destId="{FC740F1A-C158-4AA0-86D3-A82B69976478}" srcOrd="0" destOrd="0" presId="urn:microsoft.com/office/officeart/2005/8/layout/vProcess5"/>
    <dgm:cxn modelId="{F390672D-3960-1047-8519-73A8F76580D2}" srcId="{4E015C1A-A771-CA4C-ADB7-9EED97BC5F38}" destId="{C856BA25-519C-E040-BA14-F118638A1690}" srcOrd="0" destOrd="0" parTransId="{F2CDEED3-5AF8-8749-8EE7-957D731345DC}" sibTransId="{60E7101F-6939-F142-8C5D-CD59395BE2AB}"/>
    <dgm:cxn modelId="{64A47436-35F1-42E7-A989-3AABD05E33CF}" type="presOf" srcId="{C856BA25-519C-E040-BA14-F118638A1690}" destId="{302C805E-2B2B-44EF-AAA9-324D802680CC}" srcOrd="1" destOrd="0" presId="urn:microsoft.com/office/officeart/2005/8/layout/vProcess5"/>
    <dgm:cxn modelId="{F0F78540-8B7C-4D16-9705-9E783D9FC857}" type="presOf" srcId="{954BB17B-934C-8040-B2DF-F85236CBD474}" destId="{11AA5534-9F6D-4830-910B-8A9511DB2270}" srcOrd="1" destOrd="0" presId="urn:microsoft.com/office/officeart/2005/8/layout/vProcess5"/>
    <dgm:cxn modelId="{670BFF60-3809-44AC-A1B5-F12A7CDED41C}" type="presOf" srcId="{60E7101F-6939-F142-8C5D-CD59395BE2AB}" destId="{5BF1B627-D7B7-44DF-AA0B-CDDD280E30BB}" srcOrd="0" destOrd="0" presId="urn:microsoft.com/office/officeart/2005/8/layout/vProcess5"/>
    <dgm:cxn modelId="{CBBDA364-4882-491C-9F54-ADB4337D268F}" type="presOf" srcId="{F370C182-6471-C144-B6AE-AFD2BB2D54A6}" destId="{30CBAE37-109D-4D6D-8EE2-F6E6A25EA2BC}" srcOrd="0" destOrd="0" presId="urn:microsoft.com/office/officeart/2005/8/layout/vProcess5"/>
    <dgm:cxn modelId="{74BDCE46-E747-4ED0-843F-C0740A786622}" type="presOf" srcId="{F370C182-6471-C144-B6AE-AFD2BB2D54A6}" destId="{E0D2006D-9ACF-497B-9DB5-B636BB2665D6}" srcOrd="1" destOrd="0" presId="urn:microsoft.com/office/officeart/2005/8/layout/vProcess5"/>
    <dgm:cxn modelId="{0ADAFA59-1732-4819-A390-E93D60578D95}" type="presOf" srcId="{C856BA25-519C-E040-BA14-F118638A1690}" destId="{1D1E9150-A1FC-40DB-8CF7-88A5AF2F498A}" srcOrd="0" destOrd="0" presId="urn:microsoft.com/office/officeart/2005/8/layout/vProcess5"/>
    <dgm:cxn modelId="{C9358698-2A86-4952-90F6-D472E30609D3}" type="presOf" srcId="{8A110C44-6412-B94E-A6D1-6DAD49CED22C}" destId="{27FD699F-7533-4ABE-8835-41B1903382B8}" srcOrd="0" destOrd="0" presId="urn:microsoft.com/office/officeart/2005/8/layout/vProcess5"/>
    <dgm:cxn modelId="{5390769A-0F9E-304B-A0D0-0BF6A38F31C8}" type="presOf" srcId="{4E015C1A-A771-CA4C-ADB7-9EED97BC5F38}" destId="{9A0B99B6-7078-4744-A376-051D91D62369}" srcOrd="0" destOrd="0" presId="urn:microsoft.com/office/officeart/2005/8/layout/vProcess5"/>
    <dgm:cxn modelId="{7F1AB5B2-AEAF-40BA-ABD4-3DC5905AD2C1}" srcId="{4E015C1A-A771-CA4C-ADB7-9EED97BC5F38}" destId="{7DDF4B54-F21E-4556-B4A3-AB737A8BB65B}" srcOrd="3" destOrd="0" parTransId="{BF5AC04E-758E-4545-A60D-1D8EEBB6AB7D}" sibTransId="{EAA54D0C-1F09-4086-A62E-202143116607}"/>
    <dgm:cxn modelId="{48B771B9-71A7-9F47-B624-547119ACFFBB}" srcId="{4E015C1A-A771-CA4C-ADB7-9EED97BC5F38}" destId="{F370C182-6471-C144-B6AE-AFD2BB2D54A6}" srcOrd="1" destOrd="0" parTransId="{0245804C-62AE-1741-B6AF-E4C00FCF8BAA}" sibTransId="{8A110C44-6412-B94E-A6D1-6DAD49CED22C}"/>
    <dgm:cxn modelId="{1E2DEDD3-2E58-AD4C-A210-38585EA28687}" srcId="{4E015C1A-A771-CA4C-ADB7-9EED97BC5F38}" destId="{954BB17B-934C-8040-B2DF-F85236CBD474}" srcOrd="2" destOrd="0" parTransId="{5824A374-14F5-EB47-A48F-928CB8F4F96F}" sibTransId="{F6664FF2-9E1D-7248-854B-0A2075241D70}"/>
    <dgm:cxn modelId="{8D516EDB-C3C8-46A4-ACFC-2BC5EB5B9E29}" type="presOf" srcId="{7DDF4B54-F21E-4556-B4A3-AB737A8BB65B}" destId="{D671200B-FD88-427C-BB22-1CFDF839D7E7}" srcOrd="1" destOrd="0" presId="urn:microsoft.com/office/officeart/2005/8/layout/vProcess5"/>
    <dgm:cxn modelId="{055AA1DB-48E0-4EE6-BE3B-14D60DF65C45}" type="presOf" srcId="{F6664FF2-9E1D-7248-854B-0A2075241D70}" destId="{7F9E4ABF-BB33-4923-90E3-4361907109B4}" srcOrd="0" destOrd="0" presId="urn:microsoft.com/office/officeart/2005/8/layout/vProcess5"/>
    <dgm:cxn modelId="{501A98B4-A25C-0E43-B10E-A7D82E3C98A6}" type="presParOf" srcId="{9A0B99B6-7078-4744-A376-051D91D62369}" destId="{827E74B6-0D3E-FF42-9F20-FDF54B6960A8}" srcOrd="0" destOrd="0" presId="urn:microsoft.com/office/officeart/2005/8/layout/vProcess5"/>
    <dgm:cxn modelId="{D48A585A-FCE7-4916-B979-D4724A06DE02}" type="presParOf" srcId="{9A0B99B6-7078-4744-A376-051D91D62369}" destId="{1D1E9150-A1FC-40DB-8CF7-88A5AF2F498A}" srcOrd="1" destOrd="0" presId="urn:microsoft.com/office/officeart/2005/8/layout/vProcess5"/>
    <dgm:cxn modelId="{BCF81866-1743-441A-A271-1A2A305EE85D}" type="presParOf" srcId="{9A0B99B6-7078-4744-A376-051D91D62369}" destId="{30CBAE37-109D-4D6D-8EE2-F6E6A25EA2BC}" srcOrd="2" destOrd="0" presId="urn:microsoft.com/office/officeart/2005/8/layout/vProcess5"/>
    <dgm:cxn modelId="{4C9999C7-A7FC-4A39-B510-68D24557DE1B}" type="presParOf" srcId="{9A0B99B6-7078-4744-A376-051D91D62369}" destId="{FC740F1A-C158-4AA0-86D3-A82B69976478}" srcOrd="3" destOrd="0" presId="urn:microsoft.com/office/officeart/2005/8/layout/vProcess5"/>
    <dgm:cxn modelId="{8568D5D6-34AD-42DC-9521-24A55272114E}" type="presParOf" srcId="{9A0B99B6-7078-4744-A376-051D91D62369}" destId="{E25F28FA-606F-4FBB-87F3-623C6783D9F9}" srcOrd="4" destOrd="0" presId="urn:microsoft.com/office/officeart/2005/8/layout/vProcess5"/>
    <dgm:cxn modelId="{C6C8B6D3-D78D-4924-8A60-C03FC8E65BF6}" type="presParOf" srcId="{9A0B99B6-7078-4744-A376-051D91D62369}" destId="{5BF1B627-D7B7-44DF-AA0B-CDDD280E30BB}" srcOrd="5" destOrd="0" presId="urn:microsoft.com/office/officeart/2005/8/layout/vProcess5"/>
    <dgm:cxn modelId="{1AAC348F-41F3-4AA7-B7E3-2CD2594AC931}" type="presParOf" srcId="{9A0B99B6-7078-4744-A376-051D91D62369}" destId="{27FD699F-7533-4ABE-8835-41B1903382B8}" srcOrd="6" destOrd="0" presId="urn:microsoft.com/office/officeart/2005/8/layout/vProcess5"/>
    <dgm:cxn modelId="{414EE036-8BD9-4109-95C7-E0BD8674BF6D}" type="presParOf" srcId="{9A0B99B6-7078-4744-A376-051D91D62369}" destId="{7F9E4ABF-BB33-4923-90E3-4361907109B4}" srcOrd="7" destOrd="0" presId="urn:microsoft.com/office/officeart/2005/8/layout/vProcess5"/>
    <dgm:cxn modelId="{5F298D83-C828-43C3-9136-6420CB5A603F}" type="presParOf" srcId="{9A0B99B6-7078-4744-A376-051D91D62369}" destId="{302C805E-2B2B-44EF-AAA9-324D802680CC}" srcOrd="8" destOrd="0" presId="urn:microsoft.com/office/officeart/2005/8/layout/vProcess5"/>
    <dgm:cxn modelId="{7B9A8D9D-DB17-4E6D-94C0-E3032C7118D6}" type="presParOf" srcId="{9A0B99B6-7078-4744-A376-051D91D62369}" destId="{E0D2006D-9ACF-497B-9DB5-B636BB2665D6}" srcOrd="9" destOrd="0" presId="urn:microsoft.com/office/officeart/2005/8/layout/vProcess5"/>
    <dgm:cxn modelId="{1B93F4CD-C80D-492A-8E57-E6BEEC80823E}" type="presParOf" srcId="{9A0B99B6-7078-4744-A376-051D91D62369}" destId="{11AA5534-9F6D-4830-910B-8A9511DB2270}" srcOrd="10" destOrd="0" presId="urn:microsoft.com/office/officeart/2005/8/layout/vProcess5"/>
    <dgm:cxn modelId="{B8F5173B-A59C-47B5-AFE9-5E960B2ECF4E}" type="presParOf" srcId="{9A0B99B6-7078-4744-A376-051D91D62369}" destId="{D671200B-FD88-427C-BB22-1CFDF839D7E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E9150-A1FC-40DB-8CF7-88A5AF2F498A}">
      <dsp:nvSpPr>
        <dsp:cNvPr id="0" name=""/>
        <dsp:cNvSpPr/>
      </dsp:nvSpPr>
      <dsp:spPr>
        <a:xfrm>
          <a:off x="0" y="0"/>
          <a:ext cx="7530096" cy="10251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entury Gothic" panose="020B0502020202020204" pitchFamily="34" charset="0"/>
            </a:rPr>
            <a:t>To enhance model accuracy and operational efficiency:</a:t>
          </a:r>
        </a:p>
      </dsp:txBody>
      <dsp:txXfrm>
        <a:off x="30025" y="30025"/>
        <a:ext cx="6337295" cy="965063"/>
      </dsp:txXfrm>
    </dsp:sp>
    <dsp:sp modelId="{30CBAE37-109D-4D6D-8EE2-F6E6A25EA2BC}">
      <dsp:nvSpPr>
        <dsp:cNvPr id="0" name=""/>
        <dsp:cNvSpPr/>
      </dsp:nvSpPr>
      <dsp:spPr>
        <a:xfrm>
          <a:off x="630645" y="1211497"/>
          <a:ext cx="7530096" cy="1025113"/>
        </a:xfrm>
        <a:prstGeom prst="roundRect">
          <a:avLst>
            <a:gd name="adj" fmla="val 10000"/>
          </a:avLst>
        </a:prstGeom>
        <a:solidFill>
          <a:schemeClr val="accent4">
            <a:hueOff val="-3638480"/>
            <a:satOff val="-11469"/>
            <a:lumOff val="-28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Century Gothic" panose="020B0502020202020204" pitchFamily="34" charset="0"/>
            </a:rPr>
            <a:t>Increased diversity of the dataset, including more cost centers, years, job types, employee surveys</a:t>
          </a:r>
        </a:p>
      </dsp:txBody>
      <dsp:txXfrm>
        <a:off x="660670" y="1241522"/>
        <a:ext cx="6173076" cy="965063"/>
      </dsp:txXfrm>
    </dsp:sp>
    <dsp:sp modelId="{FC740F1A-C158-4AA0-86D3-A82B69976478}">
      <dsp:nvSpPr>
        <dsp:cNvPr id="0" name=""/>
        <dsp:cNvSpPr/>
      </dsp:nvSpPr>
      <dsp:spPr>
        <a:xfrm>
          <a:off x="1251878" y="2422995"/>
          <a:ext cx="7530096" cy="1025113"/>
        </a:xfrm>
        <a:prstGeom prst="roundRect">
          <a:avLst>
            <a:gd name="adj" fmla="val 10000"/>
          </a:avLst>
        </a:prstGeom>
        <a:solidFill>
          <a:schemeClr val="accent4">
            <a:hueOff val="-7276960"/>
            <a:satOff val="-22937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entury Gothic" panose="020B0502020202020204" pitchFamily="34" charset="0"/>
            </a:rPr>
            <a:t>Perform additional hyperparameter tuning/optimization for example, changing learning rates</a:t>
          </a:r>
        </a:p>
      </dsp:txBody>
      <dsp:txXfrm>
        <a:off x="1281903" y="2453020"/>
        <a:ext cx="6182489" cy="965063"/>
      </dsp:txXfrm>
    </dsp:sp>
    <dsp:sp modelId="{E25F28FA-606F-4FBB-87F3-623C6783D9F9}">
      <dsp:nvSpPr>
        <dsp:cNvPr id="0" name=""/>
        <dsp:cNvSpPr/>
      </dsp:nvSpPr>
      <dsp:spPr>
        <a:xfrm>
          <a:off x="1882523" y="3634492"/>
          <a:ext cx="7530096" cy="1025113"/>
        </a:xfrm>
        <a:prstGeom prst="roundRect">
          <a:avLst>
            <a:gd name="adj" fmla="val 10000"/>
          </a:avLst>
        </a:prstGeom>
        <a:solidFill>
          <a:schemeClr val="accent4">
            <a:hueOff val="-10915440"/>
            <a:satOff val="-34406"/>
            <a:lumOff val="-8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entury Gothic" panose="020B0502020202020204" pitchFamily="34" charset="0"/>
            </a:rPr>
            <a:t>Include more variables that are strongly correlated to the target.</a:t>
          </a:r>
          <a:endParaRPr lang="en-CA" sz="1800" kern="1200" dirty="0">
            <a:latin typeface="Century Gothic" panose="020B0502020202020204" pitchFamily="34" charset="0"/>
          </a:endParaRPr>
        </a:p>
      </dsp:txBody>
      <dsp:txXfrm>
        <a:off x="1912548" y="3664517"/>
        <a:ext cx="6173076" cy="965063"/>
      </dsp:txXfrm>
    </dsp:sp>
    <dsp:sp modelId="{5BF1B627-D7B7-44DF-AA0B-CDDD280E30BB}">
      <dsp:nvSpPr>
        <dsp:cNvPr id="0" name=""/>
        <dsp:cNvSpPr/>
      </dsp:nvSpPr>
      <dsp:spPr>
        <a:xfrm>
          <a:off x="6863772" y="785143"/>
          <a:ext cx="666323" cy="66632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7013695" y="785143"/>
        <a:ext cx="366477" cy="501408"/>
      </dsp:txXfrm>
    </dsp:sp>
    <dsp:sp modelId="{27FD699F-7533-4ABE-8835-41B1903382B8}">
      <dsp:nvSpPr>
        <dsp:cNvPr id="0" name=""/>
        <dsp:cNvSpPr/>
      </dsp:nvSpPr>
      <dsp:spPr>
        <a:xfrm>
          <a:off x="7494417" y="1996641"/>
          <a:ext cx="666323" cy="66632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5503068"/>
            <a:satOff val="-15250"/>
            <a:lumOff val="-132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5503068"/>
              <a:satOff val="-15250"/>
              <a:lumOff val="-1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7644340" y="1996641"/>
        <a:ext cx="366477" cy="501408"/>
      </dsp:txXfrm>
    </dsp:sp>
    <dsp:sp modelId="{7F9E4ABF-BB33-4923-90E3-4361907109B4}">
      <dsp:nvSpPr>
        <dsp:cNvPr id="0" name=""/>
        <dsp:cNvSpPr/>
      </dsp:nvSpPr>
      <dsp:spPr>
        <a:xfrm>
          <a:off x="8115650" y="3208138"/>
          <a:ext cx="666323" cy="66632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11006136"/>
            <a:satOff val="-30500"/>
            <a:lumOff val="-265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1006136"/>
              <a:satOff val="-30500"/>
              <a:lumOff val="-26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8265573" y="3208138"/>
        <a:ext cx="366477" cy="501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nadiana Text" panose="020105030405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nadiana Text" panose="02010503040500000000" pitchFamily="50" charset="0"/>
              </a:defRPr>
            </a:lvl1pPr>
          </a:lstStyle>
          <a:p>
            <a:fld id="{C8D2438D-68EC-274D-A8B2-B84534C00690}" type="datetimeFigureOut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nadiana Text" panose="020105030405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nadiana Text" panose="02010503040500000000" pitchFamily="50" charset="0"/>
              </a:defRPr>
            </a:lvl1pPr>
          </a:lstStyle>
          <a:p>
            <a:fld id="{128783A6-7E65-2B43-890B-4173FC8BCA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1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nadiana Text" panose="02010503040500000000" pitchFamily="50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nadiana Text" panose="02010503040500000000" pitchFamily="50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nadiana Text" panose="020105030405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nadiana Text" panose="020105030405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nadiana Text" panose="020105030405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64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65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91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82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87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00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8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3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41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07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80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9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58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65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00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04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6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73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783A6-7E65-2B43-890B-4173FC8BCA3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2960"/>
            <a:ext cx="8961120" cy="1097280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Canadiana Text" panose="020105030405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74DF07B-0E7D-4CC0-861C-6D86ABD3AC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193925"/>
            <a:ext cx="8961120" cy="3841750"/>
          </a:xfrm>
          <a:prstGeom prst="rect">
            <a:avLst/>
          </a:prstGeom>
        </p:spPr>
        <p:txBody>
          <a:bodyPr/>
          <a:lstStyle>
            <a:lvl2pPr marL="342900" indent="-342900">
              <a:buFont typeface="Arial" panose="020B0604020202020204" pitchFamily="34" charset="0"/>
              <a:buChar char="•"/>
              <a:defRPr/>
            </a:lvl2pPr>
            <a:lvl3pPr marL="731520" indent="-342900">
              <a:buFont typeface="Arial" panose="020B0604020202020204" pitchFamily="34" charset="0"/>
              <a:buChar char="•"/>
              <a:defRPr/>
            </a:lvl3pPr>
            <a:lvl4pPr marL="1097280" indent="-342900">
              <a:buFont typeface="Arial" panose="020B0604020202020204" pitchFamily="34" charset="0"/>
              <a:buChar char="•"/>
              <a:defRPr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408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+ Title + Conten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3B25B1-687C-1D40-A269-AB6BBB29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44887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2960"/>
            <a:ext cx="246888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7844-9A1E-214D-A203-E3D199BF27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2194560"/>
            <a:ext cx="2651760" cy="36576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14AE13-8B23-724B-9723-97800E35D9D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114800" y="822960"/>
            <a:ext cx="3291840" cy="1154430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tx2"/>
                </a:solidFill>
                <a:latin typeface="Canadiana Text SemiBold" panose="0201050304050000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CDFE41-80AA-446E-94DE-9CE8EF13F3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4800" y="2194561"/>
            <a:ext cx="347472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DA71CFD-80B5-4D5B-ABE5-7385184D4A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9600" y="2194561"/>
            <a:ext cx="347472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4122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2,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906CD4-F4BC-FE42-9317-EF65CA46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6075947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2960"/>
            <a:ext cx="484632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ED851C-7406-45F9-B023-9435C3A3BF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194561"/>
            <a:ext cx="484632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9B9A778-10AC-9B4D-99B0-FAE5179A582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66560" y="822960"/>
            <a:ext cx="4853940" cy="823912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26785F5-32B2-4CC4-8584-DA60229924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66560" y="2194561"/>
            <a:ext cx="484632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2127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043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DC39FE-ED1A-5147-9F11-0B275F3B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636394" cy="6858000"/>
          </a:xfrm>
          <a:prstGeom prst="rec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adiana Text" panose="020105030405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5983"/>
            <a:ext cx="2926080" cy="33832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5BE3B7-C2B6-0C48-8222-8633D63ED95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7200" y="5394960"/>
            <a:ext cx="2926080" cy="27432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3A1FBC-C118-FF40-944E-9690940069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5760720"/>
            <a:ext cx="2926080" cy="73152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96C4302-F14A-524B-9B3E-76AA468CCC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36963" y="0"/>
            <a:ext cx="8555037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CD7BF-F43B-9946-A304-1EA05976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88373"/>
            <a:ext cx="789709" cy="7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02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38EC22-7FB8-CF4A-AEAE-2929F05DE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636394" cy="6858000"/>
          </a:xfrm>
          <a:prstGeom prst="rect">
            <a:avLst/>
          </a:prstGeom>
          <a:solidFill>
            <a:srgbClr val="00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adiana Text" panose="020105030405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5983"/>
            <a:ext cx="2926080" cy="338328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Canadiana Text" panose="02010503040500000000" pitchFamily="2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5BE3B7-C2B6-0C48-8222-8633D63ED95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7200" y="5394960"/>
            <a:ext cx="2926080" cy="27432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Canadiana Text" panose="020105030405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3A1FBC-C118-FF40-944E-9690940069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5760720"/>
            <a:ext cx="2926080" cy="73152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nadiana Text" panose="02010503040500000000" pitchFamily="2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96C4302-F14A-524B-9B3E-76AA468CCC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36963" y="0"/>
            <a:ext cx="8555037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 b="0" i="0">
                <a:latin typeface="Canadiana Text" panose="02010503040500000000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CD7BF-F43B-9946-A304-1EA05976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88373"/>
            <a:ext cx="789709" cy="7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8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5A9DAD-80CB-AE44-8C61-0E0CB7507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636394" cy="6858000"/>
          </a:xfrm>
          <a:prstGeom prst="rect">
            <a:avLst/>
          </a:prstGeom>
          <a:solidFill>
            <a:srgbClr val="2C7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adiana Text" panose="020105030405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5983"/>
            <a:ext cx="2926080" cy="33832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5BE3B7-C2B6-0C48-8222-8633D63ED95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7200" y="5394960"/>
            <a:ext cx="2926080" cy="27432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3A1FBC-C118-FF40-944E-9690940069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5760720"/>
            <a:ext cx="2926080" cy="73152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96C4302-F14A-524B-9B3E-76AA468CCC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36963" y="0"/>
            <a:ext cx="8555037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CD7BF-F43B-9946-A304-1EA05976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88373"/>
            <a:ext cx="789709" cy="7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88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814EAC-BEC8-5543-BC78-421F586A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63639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adiana Text" panose="020105030405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5983"/>
            <a:ext cx="2926080" cy="33832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5BE3B7-C2B6-0C48-8222-8633D63ED95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7200" y="5394960"/>
            <a:ext cx="2926080" cy="27432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3A1FBC-C118-FF40-944E-9690940069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5760720"/>
            <a:ext cx="2926080" cy="73152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96C4302-F14A-524B-9B3E-76AA468CCC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36963" y="0"/>
            <a:ext cx="8555037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E7C60F46-4207-BD49-A2EA-FC9A576BD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88373"/>
            <a:ext cx="789709" cy="7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66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24586D-E7BA-1D49-9ACF-BF2980BCA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636394" cy="6858000"/>
          </a:xfrm>
          <a:prstGeom prst="rect">
            <a:avLst/>
          </a:prstGeom>
          <a:solidFill>
            <a:srgbClr val="004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adiana Text" panose="020105030405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5983"/>
            <a:ext cx="2926080" cy="33832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5BE3B7-C2B6-0C48-8222-8633D63ED95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7200" y="5394960"/>
            <a:ext cx="2926080" cy="27432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3A1FBC-C118-FF40-944E-9690940069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5760720"/>
            <a:ext cx="2926080" cy="73152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96C4302-F14A-524B-9B3E-76AA468CCC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36963" y="0"/>
            <a:ext cx="8555037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CD7BF-F43B-9946-A304-1EA05976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88373"/>
            <a:ext cx="789709" cy="7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97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DC39FE-ED1A-5147-9F11-0B275F3B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636394" cy="6858000"/>
          </a:xfrm>
          <a:prstGeom prst="rec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adiana Text" panose="020105030405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5981"/>
            <a:ext cx="2926080" cy="4754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96C4302-F14A-524B-9B3E-76AA468CCC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36963" y="0"/>
            <a:ext cx="8555037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CD7BF-F43B-9946-A304-1EA05976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88373"/>
            <a:ext cx="789709" cy="7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2960"/>
            <a:ext cx="8961120" cy="1097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10D831-A8C7-4862-A8C6-208E3353FA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193925"/>
            <a:ext cx="5029200" cy="38417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D72D8E9-7978-43B2-B6DC-8586510AC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2238" y="2193925"/>
            <a:ext cx="5029200" cy="38417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8307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5A9DAD-80CB-AE44-8C61-0E0CB7507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636394" cy="6858000"/>
          </a:xfrm>
          <a:prstGeom prst="rect">
            <a:avLst/>
          </a:prstGeom>
          <a:solidFill>
            <a:srgbClr val="2C7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adiana Text" panose="020105030405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5983"/>
            <a:ext cx="2926080" cy="4754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96C4302-F14A-524B-9B3E-76AA468CCC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36963" y="0"/>
            <a:ext cx="8555037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CD7BF-F43B-9946-A304-1EA05976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88373"/>
            <a:ext cx="789709" cy="7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2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814EAC-BEC8-5543-BC78-421F586A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636394" cy="6858000"/>
          </a:xfrm>
          <a:prstGeom prst="rect">
            <a:avLst/>
          </a:prstGeom>
          <a:solidFill>
            <a:srgbClr val="B68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adiana Text" panose="020105030405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5983"/>
            <a:ext cx="2926080" cy="4754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96C4302-F14A-524B-9B3E-76AA468CCC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36963" y="0"/>
            <a:ext cx="8555037" cy="6858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AE81261-6FFE-8E47-A5F0-E3ED1FEE1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88373"/>
            <a:ext cx="789709" cy="7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76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57868-15A8-C243-893E-2BDF04BF4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43200"/>
            <a:ext cx="12192000" cy="923330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sz="6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345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26202EF-BB41-584F-8386-3BAE93B2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2960"/>
            <a:ext cx="3383280" cy="1097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C118FD9-329F-A643-95F1-CAE3FB86D7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194561"/>
            <a:ext cx="342900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94B944F-7946-C448-A371-6EF60C15E1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9600" y="0"/>
            <a:ext cx="7772400" cy="6858000"/>
          </a:xfrm>
          <a:prstGeom prst="rect">
            <a:avLst/>
          </a:prstGeom>
        </p:spPr>
        <p:txBody>
          <a:bodyPr wrap="square"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637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hoto #2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767EA6-21C7-0A45-8174-CEF7CDB24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2960"/>
            <a:ext cx="3383280" cy="1097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F32BBA-6CEF-8F4A-99F9-ADF7DDACC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194561"/>
            <a:ext cx="292608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B88A586-0BBC-BB4A-A705-F2AE35ABE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3360" y="2194561"/>
            <a:ext cx="292608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8F09BF5-DF8C-C840-BBE2-ACA965A0F4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0000" y="0"/>
            <a:ext cx="4572000" cy="6858000"/>
          </a:xfrm>
          <a:prstGeom prst="rect">
            <a:avLst/>
          </a:prstGeom>
        </p:spPr>
        <p:txBody>
          <a:bodyPr wrap="square"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35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CB8053-BBFB-AE43-835F-C345925AC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8120" y="168525"/>
            <a:ext cx="11811000" cy="64922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adiana Text" panose="02010503040500000000" pitchFamily="50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352DA-CDF0-4C46-983A-E710ACFD6D4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160" y="952500"/>
            <a:ext cx="9601200" cy="446532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11522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329802-5F60-E34F-BADB-38FA5C59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9" y="275821"/>
            <a:ext cx="11587163" cy="98147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53380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2 col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2960"/>
            <a:ext cx="73152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C4653-C4A6-47D3-BEA0-28112E493C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463040"/>
            <a:ext cx="7315200" cy="9144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10D831-A8C7-4862-A8C6-208E3353FA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743200"/>
            <a:ext cx="5029200" cy="329184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D72D8E9-7978-43B2-B6DC-8586510AC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2238" y="2743200"/>
            <a:ext cx="5029200" cy="329184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705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Conten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22960"/>
            <a:ext cx="566928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title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5BE3B7-C2B6-0C48-8222-8633D63ED95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7200" y="1463040"/>
            <a:ext cx="5669280" cy="1371600"/>
          </a:xfrm>
          <a:prstGeom prst="rect">
            <a:avLst/>
          </a:prstGeom>
        </p:spPr>
        <p:txBody>
          <a:bodyPr anchor="t" anchorCtr="0"/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6154698-14C7-4208-BB4F-95E428951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673473"/>
            <a:ext cx="3429000" cy="23622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8D55FD8-2BB8-4581-A5E5-10E715D8BF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81500" y="3673473"/>
            <a:ext cx="3429000" cy="23622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01ECA26-5FCF-4BCB-AC90-7DFFA4E10D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5800" y="3673473"/>
            <a:ext cx="3429000" cy="23622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263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3 col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44809A-71F6-B44B-A072-47489F5F5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438144" cy="3429000"/>
          </a:xfrm>
          <a:prstGeom prst="rec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b="0" i="0" dirty="0">
              <a:latin typeface="Canadiana Text" panose="020105030405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594360"/>
            <a:ext cx="2743200" cy="2377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B0F7FB2-79ED-D241-8A32-797A2A6201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8525" y="0"/>
            <a:ext cx="8753475" cy="3429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5BE3B7-C2B6-0C48-8222-8633D63ED95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7200" y="3840480"/>
            <a:ext cx="2743200" cy="210312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text 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7F6E294-3860-4593-8299-747FC6FCFF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8454" y="3842287"/>
            <a:ext cx="3566746" cy="210131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B8882CD-1D6F-41E9-9A9E-819B6F6968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36990" y="3842287"/>
            <a:ext cx="3567329" cy="210131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71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ontent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201B09-5293-6D47-894A-C14EADA1B9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wrap="none"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5BE3B7-C2B6-0C48-8222-8633D63ED95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7200" y="3840480"/>
            <a:ext cx="2743200" cy="210312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text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F0F10D8-E478-40BD-A201-DBC523EDF8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8454" y="3842287"/>
            <a:ext cx="3566746" cy="210131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CA5817F-578C-4F95-83B7-33C00A7DE3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6990" y="3842287"/>
            <a:ext cx="3567329" cy="2101313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21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2960"/>
            <a:ext cx="3383280" cy="1097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45781E-63FC-4A14-95ED-E917B72937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194561"/>
            <a:ext cx="342900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59331C-768D-854C-A17E-5BD089FBF3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9600" y="0"/>
            <a:ext cx="7772400" cy="6858000"/>
          </a:xfrm>
          <a:prstGeom prst="rect">
            <a:avLst/>
          </a:prstGeom>
        </p:spPr>
        <p:txBody>
          <a:bodyPr wrap="square"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64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2960"/>
            <a:ext cx="3383280" cy="10972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BA7BA5-E74A-4111-8273-F9FEF0F230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194561"/>
            <a:ext cx="292608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957247-BCC6-4ABA-BF0B-DE8600EA3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3360" y="2194561"/>
            <a:ext cx="292608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59331C-768D-854C-A17E-5BD089FBF3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0000" y="0"/>
            <a:ext cx="4572000" cy="6858000"/>
          </a:xfrm>
          <a:prstGeom prst="rect">
            <a:avLst/>
          </a:prstGeom>
        </p:spPr>
        <p:txBody>
          <a:bodyPr wrap="square" anchor="ctr" anchorCtr="0"/>
          <a:lstStyle>
            <a:lvl1pPr algn="ctr"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8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1/3 + Title +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557BAA-34F4-7A4B-B4A4-89E475C0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44887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65A37-9EBD-BF44-98FB-F9C7E1F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2960"/>
            <a:ext cx="246888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EFCDDE-F2CB-4867-ADA0-19D4E3C7CE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194561"/>
            <a:ext cx="246888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481328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14AE13-8B23-724B-9723-97800E35D9D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114800" y="822960"/>
            <a:ext cx="6858000" cy="1154430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tx2"/>
                </a:solidFill>
                <a:latin typeface="Canadiana Text SemiBold" panose="02010503040500000000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30E7279-6B58-458E-9721-774E3E9839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4800" y="2194561"/>
            <a:ext cx="6858000" cy="384047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 marL="342900" indent="-342900">
              <a:buFont typeface="Arial" panose="020B0604020202020204" pitchFamily="34" charset="0"/>
              <a:buChar char="•"/>
              <a:defRPr sz="1600"/>
            </a:lvl2pPr>
            <a:lvl3pPr marL="731520" indent="-342900">
              <a:buFont typeface="Arial" panose="020B0604020202020204" pitchFamily="34" charset="0"/>
              <a:buChar char="•"/>
              <a:defRPr sz="1600"/>
            </a:lvl3pPr>
            <a:lvl4pPr marL="1097280" indent="-342900">
              <a:buFont typeface="Arial" panose="020B0604020202020204" pitchFamily="34" charset="0"/>
              <a:buChar char="•"/>
              <a:defRPr sz="1600"/>
            </a:lvl4pPr>
            <a:lvl5pPr>
              <a:defRPr/>
            </a:lvl5pPr>
            <a:lvl6pPr marL="145846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6pPr>
            <a:lvl7pPr marL="182422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7pPr>
            <a:lvl8pPr marL="218998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8pPr>
            <a:lvl9pPr marL="2555748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67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5D22EE-B433-2147-B7ED-8BF7F903CB1A}"/>
              </a:ext>
            </a:extLst>
          </p:cNvPr>
          <p:cNvSpPr txBox="1"/>
          <p:nvPr userDrawn="1"/>
        </p:nvSpPr>
        <p:spPr>
          <a:xfrm>
            <a:off x="11211810" y="6291072"/>
            <a:ext cx="32004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l"/>
            <a:fld id="{4DC87FF8-2866-4647-ADE2-E1B8D7A9237E}" type="slidenum">
              <a:rPr lang="en-US" sz="900" b="1" i="0">
                <a:solidFill>
                  <a:schemeClr val="tx2"/>
                </a:solidFill>
                <a:latin typeface="Canadiana Text" panose="02010503040500000000" pitchFamily="2" charset="0"/>
              </a:rPr>
              <a:pPr algn="l"/>
              <a:t>‹#›</a:t>
            </a:fld>
            <a:endParaRPr lang="en-US" sz="900" b="1" i="0" dirty="0">
              <a:solidFill>
                <a:schemeClr val="tx2"/>
              </a:solidFill>
              <a:latin typeface="Canadiana Text" panose="020105030405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F1F94C-EB46-4C4F-99F6-3164D0583D4D}"/>
              </a:ext>
            </a:extLst>
          </p:cNvPr>
          <p:cNvSpPr txBox="1"/>
          <p:nvPr userDrawn="1"/>
        </p:nvSpPr>
        <p:spPr>
          <a:xfrm>
            <a:off x="3141824" y="6291072"/>
            <a:ext cx="7772400" cy="36576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900" b="1" i="0" dirty="0">
                <a:solidFill>
                  <a:schemeClr val="tx2"/>
                </a:solidFill>
                <a:latin typeface="Canadiana Text SemiBold" panose="02010503040500000000" pitchFamily="2" charset="0"/>
              </a:rPr>
              <a:t>Canada Post PowerPoint template – English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CE67A5-4E1E-124D-B465-1A004067C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622799" y="6344285"/>
            <a:ext cx="253845" cy="25331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51F3E8-5EB2-244D-BBA8-5941B3BBB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80479" y="6409267"/>
            <a:ext cx="0" cy="134112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208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92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Canadiana Text" panose="020105030405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5" pos="7320" userDrawn="1">
          <p15:clr>
            <a:srgbClr val="F26B43"/>
          </p15:clr>
        </p15:guide>
        <p15:guide id="6" orient="horz" pos="3792" userDrawn="1">
          <p15:clr>
            <a:srgbClr val="F26B43"/>
          </p15:clr>
        </p15:guide>
        <p15:guide id="7" orient="horz" pos="600" userDrawn="1">
          <p15:clr>
            <a:srgbClr val="F26B43"/>
          </p15:clr>
        </p15:guide>
        <p15:guide id="8" pos="7392" userDrawn="1">
          <p15:clr>
            <a:srgbClr val="F26B43"/>
          </p15:clr>
        </p15:guide>
        <p15:guide id="9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2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Canadiana Text" panose="020105030405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5" pos="7320">
          <p15:clr>
            <a:srgbClr val="F26B43"/>
          </p15:clr>
        </p15:guide>
        <p15:guide id="6" orient="horz" pos="3792">
          <p15:clr>
            <a:srgbClr val="F26B43"/>
          </p15:clr>
        </p15:guide>
        <p15:guide id="7" orient="horz" pos="600">
          <p15:clr>
            <a:srgbClr val="F26B43"/>
          </p15:clr>
        </p15:guide>
        <p15:guide id="8" pos="7392">
          <p15:clr>
            <a:srgbClr val="F26B43"/>
          </p15:clr>
        </p15:guide>
        <p15:guide id="9" pos="2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21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Canadiana Text" panose="020105030405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5" pos="7320">
          <p15:clr>
            <a:srgbClr val="F26B43"/>
          </p15:clr>
        </p15:guide>
        <p15:guide id="6" orient="horz" pos="3792">
          <p15:clr>
            <a:srgbClr val="F26B43"/>
          </p15:clr>
        </p15:guide>
        <p15:guide id="7" orient="horz" pos="600">
          <p15:clr>
            <a:srgbClr val="F26B43"/>
          </p15:clr>
        </p15:guide>
        <p15:guide id="8" pos="7392">
          <p15:clr>
            <a:srgbClr val="F26B43"/>
          </p15:clr>
        </p15:guide>
        <p15:guide id="9" pos="2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46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5" r:id="rId2"/>
    <p:sldLayoutId id="2147483696" r:id="rId3"/>
    <p:sldLayoutId id="2147483689" r:id="rId4"/>
    <p:sldLayoutId id="214748369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Canadiana Text" panose="020105030405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diana Text" panose="020105030405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5" pos="7320">
          <p15:clr>
            <a:srgbClr val="F26B43"/>
          </p15:clr>
        </p15:guide>
        <p15:guide id="6" orient="horz" pos="3792">
          <p15:clr>
            <a:srgbClr val="F26B43"/>
          </p15:clr>
        </p15:guide>
        <p15:guide id="7" orient="horz" pos="600">
          <p15:clr>
            <a:srgbClr val="F26B43"/>
          </p15:clr>
        </p15:guide>
        <p15:guide id="8" pos="7392">
          <p15:clr>
            <a:srgbClr val="F26B43"/>
          </p15:clr>
        </p15:guide>
        <p15:guide id="9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-meteo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-mete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57E6-857C-8540-96D2-04DEAADD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14" y="1548323"/>
            <a:ext cx="3117466" cy="3396277"/>
          </a:xfrm>
        </p:spPr>
        <p:txBody>
          <a:bodyPr/>
          <a:lstStyle/>
          <a:p>
            <a:r>
              <a:rPr lang="en-US" dirty="0"/>
              <a:t>Capstone Project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Predicting the Attendance 2023 for 4 Cost Centers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Placeholder 7" descr="Canadian Rockies">
            <a:extLst>
              <a:ext uri="{FF2B5EF4-FFF2-40B4-BE49-F238E27FC236}">
                <a16:creationId xmlns:a16="http://schemas.microsoft.com/office/drawing/2014/main" id="{CB84F0BC-370D-9141-AC89-ABFEE3C68C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" b="46"/>
          <a:stretch/>
        </p:blipFill>
        <p:spPr>
          <a:xfrm>
            <a:off x="3636395" y="0"/>
            <a:ext cx="8555605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AF3CF7-DE4E-FACD-181D-D173A55EDC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814" y="5945384"/>
            <a:ext cx="3117466" cy="731520"/>
          </a:xfrm>
        </p:spPr>
        <p:txBody>
          <a:bodyPr/>
          <a:lstStyle/>
          <a:p>
            <a:r>
              <a:rPr lang="en-US" dirty="0"/>
              <a:t>Business Intelligence System Infrastructure Program</a:t>
            </a:r>
            <a:endParaRPr lang="en-S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425FFD-2593-8B03-27C8-5E36D2C4771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65814" y="5307832"/>
            <a:ext cx="2926080" cy="274320"/>
          </a:xfrm>
        </p:spPr>
        <p:txBody>
          <a:bodyPr/>
          <a:lstStyle/>
          <a:p>
            <a:r>
              <a:rPr lang="en-SA"/>
              <a:t>April 13 , 2023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CCB03-F026-1CDE-E807-22B93B46E061}"/>
              </a:ext>
            </a:extLst>
          </p:cNvPr>
          <p:cNvSpPr/>
          <p:nvPr/>
        </p:nvSpPr>
        <p:spPr>
          <a:xfrm>
            <a:off x="3636394" y="0"/>
            <a:ext cx="8555606" cy="6858000"/>
          </a:xfrm>
          <a:prstGeom prst="rect">
            <a:avLst/>
          </a:prstGeom>
          <a:solidFill>
            <a:schemeClr val="accent1">
              <a:alpha val="4774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8FD995-AFA5-7BB7-83F9-2BC52CB75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728" y="345559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285F1A5-B08B-0E83-A44F-331BFE561D05}"/>
              </a:ext>
            </a:extLst>
          </p:cNvPr>
          <p:cNvSpPr txBox="1">
            <a:spLocks/>
          </p:cNvSpPr>
          <p:nvPr/>
        </p:nvSpPr>
        <p:spPr>
          <a:xfrm>
            <a:off x="9654362" y="4086091"/>
            <a:ext cx="2537637" cy="24263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Canadiana Text" panose="02010503040500000000" pitchFamily="2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Team Members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Esha Esha</a:t>
            </a:r>
            <a:br>
              <a:rPr lang="en-US" sz="1800" dirty="0"/>
            </a:br>
            <a:r>
              <a:rPr lang="en-US" sz="1800" dirty="0"/>
              <a:t>Lauren Lussier </a:t>
            </a:r>
            <a:br>
              <a:rPr lang="en-US" sz="1800" dirty="0"/>
            </a:br>
            <a:r>
              <a:rPr lang="en-US" sz="1800" dirty="0"/>
              <a:t>Ravneet Kaur Malhi</a:t>
            </a:r>
            <a:br>
              <a:rPr lang="en-US" sz="1800" dirty="0"/>
            </a:br>
            <a:r>
              <a:rPr lang="en-US" sz="1800" dirty="0"/>
              <a:t>Sumita Dhull</a:t>
            </a:r>
            <a:br>
              <a:rPr lang="en-US" sz="1800" dirty="0"/>
            </a:br>
            <a:r>
              <a:rPr lang="en-US" sz="1800" dirty="0"/>
              <a:t>Wali Hyder</a:t>
            </a:r>
          </a:p>
        </p:txBody>
      </p:sp>
    </p:spTree>
    <p:extLst>
      <p:ext uri="{BB962C8B-B14F-4D97-AF65-F5344CB8AC3E}">
        <p14:creationId xmlns:p14="http://schemas.microsoft.com/office/powerpoint/2010/main" val="230108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042416"/>
            <a:ext cx="10801350" cy="499325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endParaRPr lang="en-CA" sz="20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28406-4495-F67F-EF3F-A7777ADD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41960"/>
            <a:ext cx="9537405" cy="1097280"/>
          </a:xfrm>
        </p:spPr>
        <p:txBody>
          <a:bodyPr/>
          <a:lstStyle/>
          <a:p>
            <a:r>
              <a:rPr lang="en-SA" i="1">
                <a:latin typeface="Century Gothic" panose="020B0502020202020204" pitchFamily="34" charset="0"/>
              </a:rPr>
              <a:t>Model 2 - Multiple Linear Regression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D55D7-5DD0-680E-ED28-F973DFA9465F}"/>
              </a:ext>
            </a:extLst>
          </p:cNvPr>
          <p:cNvSpPr txBox="1"/>
          <p:nvPr/>
        </p:nvSpPr>
        <p:spPr>
          <a:xfrm>
            <a:off x="665445" y="1336119"/>
            <a:ext cx="10457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By increasing the input features to train the model , the model performed better in test.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The error almost </a:t>
            </a:r>
            <a:r>
              <a:rPr lang="en-CA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halved to around</a:t>
            </a:r>
            <a:r>
              <a:rPr lang="en-CA" b="1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2.4% </a:t>
            </a:r>
            <a:r>
              <a:rPr lang="en-CA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(mean absolute error) </a:t>
            </a:r>
            <a:r>
              <a:rPr lang="en-CA" b="1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, </a:t>
            </a:r>
            <a:r>
              <a:rPr lang="en-CA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still not acceptable and sufficient enough for accurate predictions.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BA399B-3F05-DCE9-6B51-F0DA95A63947}"/>
              </a:ext>
            </a:extLst>
          </p:cNvPr>
          <p:cNvSpPr/>
          <p:nvPr/>
        </p:nvSpPr>
        <p:spPr>
          <a:xfrm>
            <a:off x="8679656" y="6400800"/>
            <a:ext cx="2465746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BC48268-BB7A-D6D0-346A-194A18DA6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CA6A15-B19F-1D8B-0275-03E341C74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485" y="5960164"/>
            <a:ext cx="8067303" cy="817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DA66C1-BB8F-A774-3598-B0A4C1A2A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701" y="2736783"/>
            <a:ext cx="8626588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7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87726" y="3741454"/>
            <a:ext cx="10801350" cy="499325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endParaRPr lang="en-CA" sz="20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28406-4495-F67F-EF3F-A7777ADD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49" y="237373"/>
            <a:ext cx="9537405" cy="1097280"/>
          </a:xfrm>
        </p:spPr>
        <p:txBody>
          <a:bodyPr/>
          <a:lstStyle/>
          <a:p>
            <a:r>
              <a:rPr lang="en-SA" i="1">
                <a:latin typeface="Century Gothic" panose="020B0502020202020204" pitchFamily="34" charset="0"/>
              </a:rPr>
              <a:t>Model 3 - Extreme Gradient Boosting (XGBoost)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156DEEB-6BDF-C6D8-2B60-F242C7FF2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161" y="1058775"/>
            <a:ext cx="8877300" cy="460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02A7A96C-67F8-D542-70F5-553C99911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92" y="5884330"/>
            <a:ext cx="5051841" cy="70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85864A-B4AE-B7E4-D125-504453790AE1}"/>
              </a:ext>
            </a:extLst>
          </p:cNvPr>
          <p:cNvSpPr/>
          <p:nvPr/>
        </p:nvSpPr>
        <p:spPr>
          <a:xfrm>
            <a:off x="8679656" y="6400800"/>
            <a:ext cx="2465746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4DFFF8E-C5F0-5AB4-43C8-B55D8B4D4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68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87726" y="3741454"/>
            <a:ext cx="10801350" cy="499325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endParaRPr lang="en-CA" sz="20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28406-4495-F67F-EF3F-A7777ADD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49" y="237373"/>
            <a:ext cx="9537405" cy="1097280"/>
          </a:xfrm>
        </p:spPr>
        <p:txBody>
          <a:bodyPr/>
          <a:lstStyle/>
          <a:p>
            <a:r>
              <a:rPr lang="en-SA" i="1">
                <a:latin typeface="Century Gothic" panose="020B0502020202020204" pitchFamily="34" charset="0"/>
              </a:rPr>
              <a:t>Model 3 – </a:t>
            </a:r>
            <a:r>
              <a:rPr lang="en-CA" i="1" dirty="0">
                <a:latin typeface="Century Gothic" panose="020B0502020202020204" pitchFamily="34" charset="0"/>
              </a:rPr>
              <a:t>Test Data Plots</a:t>
            </a:r>
            <a:endParaRPr lang="en-SA" i="1">
              <a:latin typeface="Century Gothic" panose="020B0502020202020204" pitchFamily="34" charset="0"/>
            </a:endParaRP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02A7A96C-67F8-D542-70F5-553C99911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240" y="6141720"/>
            <a:ext cx="4735273" cy="66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CDDD245-E865-5C4D-3C18-31C18595C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4" y="1095220"/>
            <a:ext cx="8787765" cy="486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460E54-E0BA-257A-1F91-C8D15BECCA69}"/>
              </a:ext>
            </a:extLst>
          </p:cNvPr>
          <p:cNvSpPr/>
          <p:nvPr/>
        </p:nvSpPr>
        <p:spPr>
          <a:xfrm>
            <a:off x="8679656" y="6400800"/>
            <a:ext cx="2465746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7232077-67AD-49BC-35A9-DED3C8C7F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461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87726" y="3741454"/>
            <a:ext cx="10801350" cy="499325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endParaRPr lang="en-CA" sz="20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28406-4495-F67F-EF3F-A7777ADD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49" y="237373"/>
            <a:ext cx="9537405" cy="1097280"/>
          </a:xfrm>
        </p:spPr>
        <p:txBody>
          <a:bodyPr/>
          <a:lstStyle/>
          <a:p>
            <a:r>
              <a:rPr lang="en-SA" i="1" dirty="0">
                <a:latin typeface="Century Gothic" panose="020B0502020202020204" pitchFamily="34" charset="0"/>
              </a:rPr>
              <a:t>Model 3 – </a:t>
            </a:r>
            <a:r>
              <a:rPr lang="en-CA" i="1" dirty="0">
                <a:latin typeface="Century Gothic" panose="020B0502020202020204" pitchFamily="34" charset="0"/>
              </a:rPr>
              <a:t>Train Data Plots</a:t>
            </a:r>
            <a:endParaRPr lang="en-SA" i="1" dirty="0">
              <a:latin typeface="Century Gothic" panose="020B0502020202020204" pitchFamily="34" charset="0"/>
            </a:endParaRP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02A7A96C-67F8-D542-70F5-553C99911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72" y="6156252"/>
            <a:ext cx="4631517" cy="6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16537AE-6854-EB00-61D3-1126C7088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82" y="985873"/>
            <a:ext cx="9401898" cy="51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42E7B7-850D-5330-6E08-E6FB99404B5B}"/>
              </a:ext>
            </a:extLst>
          </p:cNvPr>
          <p:cNvSpPr/>
          <p:nvPr/>
        </p:nvSpPr>
        <p:spPr>
          <a:xfrm>
            <a:off x="8679656" y="6400800"/>
            <a:ext cx="2465746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65A6850-BE21-EE5E-1C56-FB0577F9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1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042417"/>
            <a:ext cx="10801350" cy="425002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endParaRPr lang="en-CA" sz="20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28406-4495-F67F-EF3F-A7777ADD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41960"/>
            <a:ext cx="9537405" cy="1097280"/>
          </a:xfrm>
        </p:spPr>
        <p:txBody>
          <a:bodyPr/>
          <a:lstStyle/>
          <a:p>
            <a:r>
              <a:rPr lang="en-SA" i="1">
                <a:latin typeface="Century Gothic" panose="020B0502020202020204" pitchFamily="34" charset="0"/>
              </a:rPr>
              <a:t>Model 4 - Gradient Boosting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0F64A-5489-D272-468B-2A4A0C59E817}"/>
              </a:ext>
            </a:extLst>
          </p:cNvPr>
          <p:cNvSpPr/>
          <p:nvPr/>
        </p:nvSpPr>
        <p:spPr>
          <a:xfrm>
            <a:off x="8679656" y="6400800"/>
            <a:ext cx="2465746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D4354-14B6-8DBE-0EC0-1C2E60186A9C}"/>
              </a:ext>
            </a:extLst>
          </p:cNvPr>
          <p:cNvSpPr txBox="1"/>
          <p:nvPr/>
        </p:nvSpPr>
        <p:spPr>
          <a:xfrm>
            <a:off x="687922" y="1231756"/>
            <a:ext cx="1045748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Although X</a:t>
            </a:r>
            <a:r>
              <a:rPr lang="en-US" dirty="0">
                <a:latin typeface="Century Gothic" panose="020B0502020202020204" pitchFamily="34" charset="0"/>
              </a:rPr>
              <a:t>GBoost is a more advanced and faster version of Gradient Boosting, we stepped down to perform regular boosting. 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Test accuracy slightly improved.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1C06482-093E-45DF-EF33-8133467F2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92881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60C47-CC36-E0A5-DB55-622518267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791" y="2916937"/>
            <a:ext cx="8586168" cy="3129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C6893C-A57A-7BDF-1466-F91BE2D4F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497" y="6128595"/>
            <a:ext cx="4903005" cy="53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82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C2E6-0F6C-B04A-A284-44A4F7C9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65760"/>
            <a:ext cx="5425440" cy="914400"/>
          </a:xfrm>
        </p:spPr>
        <p:txBody>
          <a:bodyPr/>
          <a:lstStyle/>
          <a:p>
            <a:r>
              <a:rPr lang="en-SA" i="1">
                <a:latin typeface="Century Gothic" panose="020B0502020202020204" pitchFamily="34" charset="0"/>
              </a:rPr>
              <a:t>Data Validation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32D8A-297E-462F-A920-6E8A66B16F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7893" y="1333500"/>
            <a:ext cx="2956560" cy="4495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latin typeface="Century Gothic" panose="020B0502020202020204" pitchFamily="34" charset="0"/>
              </a:rPr>
              <a:t>With the optimal model, the predicted values were plotted against the actual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latin typeface="Century Gothic" panose="020B0502020202020204" pitchFamily="34" charset="0"/>
              </a:rPr>
              <a:t>Visually apparent overlapping and obtained values confirm accuracy of the model </a:t>
            </a:r>
          </a:p>
          <a:p>
            <a:r>
              <a:rPr lang="en-CA" b="1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DE87B9-F0B7-D448-E960-EA8FF531B49D}"/>
              </a:ext>
            </a:extLst>
          </p:cNvPr>
          <p:cNvSpPr/>
          <p:nvPr/>
        </p:nvSpPr>
        <p:spPr>
          <a:xfrm>
            <a:off x="8435816" y="6416041"/>
            <a:ext cx="2796064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85D4F6A-432A-F694-2792-212693617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A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2D4B27B-B325-9C1E-8D49-2C4AD7B55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76BB0-42FC-FCD1-893B-B38809B1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470" y="413513"/>
            <a:ext cx="6646931" cy="2891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9500AF-41F6-2748-5946-1951907C02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774866" y="3661734"/>
            <a:ext cx="1922614" cy="2754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675E98-F4CD-5A35-5706-9E728B0FB775}"/>
              </a:ext>
            </a:extLst>
          </p:cNvPr>
          <p:cNvSpPr txBox="1"/>
          <p:nvPr/>
        </p:nvSpPr>
        <p:spPr>
          <a:xfrm>
            <a:off x="665138" y="6382511"/>
            <a:ext cx="2617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i="0" dirty="0">
                <a:latin typeface="Century Gothic" panose="020B0502020202020204" pitchFamily="34" charset="0"/>
              </a:rPr>
              <a:t>Attendance 2023 Dataset</a:t>
            </a:r>
            <a:endParaRPr lang="en-CA" sz="1000" b="1" i="0" dirty="0">
              <a:latin typeface="Century Gothic" panose="020B0502020202020204" pitchFamily="34" charset="0"/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7AA0B13-8A01-F43A-479B-912DD22DC2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71"/>
          <a:stretch/>
        </p:blipFill>
        <p:spPr>
          <a:xfrm>
            <a:off x="4850135" y="3274143"/>
            <a:ext cx="6295266" cy="342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0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C2E6-0F6C-B04A-A284-44A4F7C9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13947"/>
            <a:ext cx="5425440" cy="914400"/>
          </a:xfrm>
        </p:spPr>
        <p:txBody>
          <a:bodyPr/>
          <a:lstStyle/>
          <a:p>
            <a:r>
              <a:rPr lang="en-SA" i="1" dirty="0">
                <a:latin typeface="Century Gothic" panose="020B0502020202020204" pitchFamily="34" charset="0"/>
              </a:rPr>
              <a:t>BI Visualizations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32D8A-297E-462F-A920-6E8A66B16F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080" y="1569721"/>
            <a:ext cx="2956560" cy="4495800"/>
          </a:xfrm>
        </p:spPr>
        <p:txBody>
          <a:bodyPr/>
          <a:lstStyle/>
          <a:p>
            <a:r>
              <a:rPr lang="en-CA" b="1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DE87B9-F0B7-D448-E960-EA8FF531B49D}"/>
              </a:ext>
            </a:extLst>
          </p:cNvPr>
          <p:cNvSpPr/>
          <p:nvPr/>
        </p:nvSpPr>
        <p:spPr>
          <a:xfrm>
            <a:off x="8435816" y="6416041"/>
            <a:ext cx="2796064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85D4F6A-432A-F694-2792-212693617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A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4F887A9-C83A-127E-327C-523A5C854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97F834E-AE61-A9D4-1A31-50F7071E14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" t="1590" r="729" b="3408"/>
          <a:stretch/>
        </p:blipFill>
        <p:spPr>
          <a:xfrm>
            <a:off x="1435510" y="772173"/>
            <a:ext cx="9724103" cy="54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8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C2E6-0F6C-B04A-A284-44A4F7C9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66700"/>
            <a:ext cx="5425440" cy="914400"/>
          </a:xfrm>
        </p:spPr>
        <p:txBody>
          <a:bodyPr/>
          <a:lstStyle/>
          <a:p>
            <a:r>
              <a:rPr lang="en-SA" i="1">
                <a:latin typeface="Century Gothic" panose="020B0502020202020204" pitchFamily="34" charset="0"/>
              </a:rPr>
              <a:t>BI Visualizations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32D8A-297E-462F-A920-6E8A66B16F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080" y="1569721"/>
            <a:ext cx="2956560" cy="4495800"/>
          </a:xfrm>
        </p:spPr>
        <p:txBody>
          <a:bodyPr/>
          <a:lstStyle/>
          <a:p>
            <a:r>
              <a:rPr lang="en-CA" b="1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DE87B9-F0B7-D448-E960-EA8FF531B49D}"/>
              </a:ext>
            </a:extLst>
          </p:cNvPr>
          <p:cNvSpPr/>
          <p:nvPr/>
        </p:nvSpPr>
        <p:spPr>
          <a:xfrm>
            <a:off x="8435816" y="6416041"/>
            <a:ext cx="2796064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85D4F6A-432A-F694-2792-212693617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A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128112B-8BC1-9E9C-594A-1B0A3C46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raphical user interface, chart, application, bubble chart, sunburst chart&#10;&#10;Description automatically generated">
            <a:extLst>
              <a:ext uri="{FF2B5EF4-FFF2-40B4-BE49-F238E27FC236}">
                <a16:creationId xmlns:a16="http://schemas.microsoft.com/office/drawing/2014/main" id="{926B0A93-4E8F-EEBC-081D-B6344A52D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747" b="2299"/>
          <a:stretch/>
        </p:blipFill>
        <p:spPr>
          <a:xfrm>
            <a:off x="1740310" y="938435"/>
            <a:ext cx="9517628" cy="50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4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042417"/>
            <a:ext cx="10801350" cy="425002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endParaRPr lang="en-CA" sz="20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28406-4495-F67F-EF3F-A7777ADD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41960"/>
            <a:ext cx="9537405" cy="1097280"/>
          </a:xfrm>
        </p:spPr>
        <p:txBody>
          <a:bodyPr/>
          <a:lstStyle/>
          <a:p>
            <a:r>
              <a:rPr lang="en-SA" i="1" dirty="0">
                <a:latin typeface="Century Gothic" panose="020B0502020202020204" pitchFamily="34" charset="0"/>
              </a:rPr>
              <a:t>Recommendation</a:t>
            </a:r>
            <a:r>
              <a:rPr lang="en-US" i="1" dirty="0">
                <a:latin typeface="Century Gothic" panose="020B0502020202020204" pitchFamily="34" charset="0"/>
              </a:rPr>
              <a:t>s and</a:t>
            </a:r>
            <a:r>
              <a:rPr lang="en-SA" i="1" dirty="0">
                <a:latin typeface="Century Gothic" panose="020B0502020202020204" pitchFamily="34" charset="0"/>
              </a:rPr>
              <a:t> </a:t>
            </a:r>
            <a:r>
              <a:rPr lang="en-US" i="1" dirty="0">
                <a:latin typeface="Century Gothic" panose="020B0502020202020204" pitchFamily="34" charset="0"/>
              </a:rPr>
              <a:t>Conclusions</a:t>
            </a:r>
            <a:endParaRPr lang="en-SA" i="1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0F64A-5489-D272-468B-2A4A0C59E817}"/>
              </a:ext>
            </a:extLst>
          </p:cNvPr>
          <p:cNvSpPr/>
          <p:nvPr/>
        </p:nvSpPr>
        <p:spPr>
          <a:xfrm>
            <a:off x="8679656" y="6400800"/>
            <a:ext cx="2465746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D4354-14B6-8DBE-0EC0-1C2E60186A9C}"/>
              </a:ext>
            </a:extLst>
          </p:cNvPr>
          <p:cNvSpPr txBox="1"/>
          <p:nvPr/>
        </p:nvSpPr>
        <p:spPr>
          <a:xfrm>
            <a:off x="687921" y="1231756"/>
            <a:ext cx="10801351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Through the implementation of this project, we aspire to make a valuable contribution to Canada Post's ongoing efforts towards enhancing their operational efficiency.</a:t>
            </a:r>
            <a:endParaRPr lang="en-US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sym typeface="Wingdings" panose="05000000000000000000" pitchFamily="2" charset="2"/>
              </a:rPr>
              <a:t>While Efficiently managing the cost, the performance of the workforce can also be enhanced.</a:t>
            </a:r>
          </a:p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Utilizing Data Analytics and Machine Learning can assist in both forecasting attendance and making informed decisions based on data to achieve the desired attendance levels at the appropriate times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dirty="0">
              <a:solidFill>
                <a:srgbClr val="374151"/>
              </a:solidFill>
              <a:latin typeface="Century Gothic" panose="020B0502020202020204" pitchFamily="34" charset="0"/>
            </a:endParaRPr>
          </a:p>
          <a:p>
            <a:pPr lvl="0"/>
            <a:r>
              <a:rPr lang="en-US" dirty="0">
                <a:solidFill>
                  <a:srgbClr val="374151"/>
                </a:solidFill>
                <a:latin typeface="Century Gothic" panose="020B0502020202020204" pitchFamily="34" charset="0"/>
              </a:rPr>
              <a:t>According to trends in our predictive models, it was found that near the year’s end witnessed lower attendance rates. During this time, it could be advantageous to p</a:t>
            </a:r>
            <a:r>
              <a:rPr lang="en-US" sz="1800" dirty="0">
                <a:latin typeface="Century Gothic" panose="020B0502020202020204" pitchFamily="34" charset="0"/>
              </a:rPr>
              <a:t>lan more scheduled hours to meet peak season demands as seen typically around holidays and the end of the year</a:t>
            </a:r>
          </a:p>
          <a:p>
            <a:r>
              <a:rPr lang="en-US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</a:p>
          <a:p>
            <a:endParaRPr lang="en-CA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Century Gothic" panose="020B0502020202020204" pitchFamily="34" charset="0"/>
              </a:rPr>
              <a:t> 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0AD8BBA-683D-285D-A0F8-431DA9A27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0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A568-66A7-92B7-1034-3C5E207B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85"/>
            <a:ext cx="8961120" cy="1097280"/>
          </a:xfrm>
        </p:spPr>
        <p:txBody>
          <a:bodyPr/>
          <a:lstStyle/>
          <a:p>
            <a:r>
              <a:rPr lang="en-US" i="1" dirty="0">
                <a:latin typeface="Century Gothic" panose="020B0502020202020204" pitchFamily="34" charset="0"/>
              </a:rPr>
              <a:t>Next Steps</a:t>
            </a:r>
            <a:endParaRPr lang="en-CA" i="1" dirty="0">
              <a:latin typeface="Century Gothic" panose="020B0502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35419-0418-1FE5-FF9E-701520B570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1600" dirty="0">
              <a:latin typeface="Century Gothic" panose="020B0502020202020204" pitchFamily="34" charset="0"/>
            </a:endParaRPr>
          </a:p>
          <a:p>
            <a:endParaRPr lang="en-C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644890-AD4F-FEC4-06F3-D15DBD2C39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170203"/>
              </p:ext>
            </p:extLst>
          </p:nvPr>
        </p:nvGraphicFramePr>
        <p:xfrm>
          <a:off x="1283009" y="1376069"/>
          <a:ext cx="9412620" cy="4659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917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053C-DBA4-322F-FF60-25AD04AF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92606"/>
            <a:ext cx="5669280" cy="457200"/>
          </a:xfrm>
        </p:spPr>
        <p:txBody>
          <a:bodyPr/>
          <a:lstStyle/>
          <a:p>
            <a:r>
              <a:rPr lang="en-SA" i="1" dirty="0">
                <a:latin typeface="Century Gothic" panose="020B0502020202020204" pitchFamily="34" charset="0"/>
              </a:rPr>
              <a:t>Index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E9A45FC-A031-7FB7-4D16-6A84FC12411E}"/>
              </a:ext>
            </a:extLst>
          </p:cNvPr>
          <p:cNvSpPr txBox="1">
            <a:spLocks/>
          </p:cNvSpPr>
          <p:nvPr/>
        </p:nvSpPr>
        <p:spPr>
          <a:xfrm>
            <a:off x="45538" y="802285"/>
            <a:ext cx="12959424" cy="45726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nadiana Text" panose="02010503040500000000" pitchFamily="2" charset="0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nadiana Text" panose="02010503040500000000" pitchFamily="2" charset="0"/>
                <a:ea typeface="+mn-ea"/>
                <a:cs typeface="+mn-cs"/>
              </a:defRPr>
            </a:lvl2pPr>
            <a:lvl3pPr marL="73152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nadiana Text" panose="02010503040500000000" pitchFamily="2" charset="0"/>
                <a:ea typeface="+mn-ea"/>
                <a:cs typeface="+mn-cs"/>
              </a:defRPr>
            </a:lvl3pPr>
            <a:lvl4pPr marL="109728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nadiana Text" panose="02010503040500000000" pitchFamily="2" charset="0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diana Text" panose="02010503040500000000" pitchFamily="2" charset="0"/>
                <a:ea typeface="+mn-ea"/>
                <a:cs typeface="+mn-cs"/>
              </a:defRPr>
            </a:lvl5pPr>
            <a:lvl6pPr marL="1458468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4228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89988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55748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endParaRPr lang="en-CA" sz="24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ym typeface="Wingdings" panose="05000000000000000000" pitchFamily="2" charset="2"/>
            </a:endParaRPr>
          </a:p>
          <a:p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sp>
        <p:nvSpPr>
          <p:cNvPr id="8" name="Rectangle: Rounded Corners 8">
            <a:extLst>
              <a:ext uri="{FF2B5EF4-FFF2-40B4-BE49-F238E27FC236}">
                <a16:creationId xmlns:a16="http://schemas.microsoft.com/office/drawing/2014/main" id="{9607AE7A-B368-B3BD-7DCE-72673A9F567A}"/>
              </a:ext>
            </a:extLst>
          </p:cNvPr>
          <p:cNvSpPr/>
          <p:nvPr/>
        </p:nvSpPr>
        <p:spPr>
          <a:xfrm>
            <a:off x="1168713" y="985453"/>
            <a:ext cx="4399633" cy="10778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BE4A530C-0125-8E0D-F64A-2BD60031C4DB}"/>
              </a:ext>
            </a:extLst>
          </p:cNvPr>
          <p:cNvSpPr/>
          <p:nvPr/>
        </p:nvSpPr>
        <p:spPr>
          <a:xfrm>
            <a:off x="1113803" y="985453"/>
            <a:ext cx="1345495" cy="1077883"/>
          </a:xfrm>
          <a:custGeom>
            <a:avLst/>
            <a:gdLst>
              <a:gd name="connsiteX0" fmla="*/ 173570 w 1514834"/>
              <a:gd name="connsiteY0" fmla="*/ 0 h 1041400"/>
              <a:gd name="connsiteX1" fmla="*/ 1514834 w 1514834"/>
              <a:gd name="connsiteY1" fmla="*/ 0 h 1041400"/>
              <a:gd name="connsiteX2" fmla="*/ 1514834 w 1514834"/>
              <a:gd name="connsiteY2" fmla="*/ 1041400 h 1041400"/>
              <a:gd name="connsiteX3" fmla="*/ 173570 w 1514834"/>
              <a:gd name="connsiteY3" fmla="*/ 1041400 h 1041400"/>
              <a:gd name="connsiteX4" fmla="*/ 0 w 1514834"/>
              <a:gd name="connsiteY4" fmla="*/ 867830 h 1041400"/>
              <a:gd name="connsiteX5" fmla="*/ 0 w 1514834"/>
              <a:gd name="connsiteY5" fmla="*/ 173570 h 1041400"/>
              <a:gd name="connsiteX6" fmla="*/ 173570 w 1514834"/>
              <a:gd name="connsiteY6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4834" h="1041400">
                <a:moveTo>
                  <a:pt x="173570" y="0"/>
                </a:moveTo>
                <a:lnTo>
                  <a:pt x="1514834" y="0"/>
                </a:lnTo>
                <a:lnTo>
                  <a:pt x="1514834" y="1041400"/>
                </a:lnTo>
                <a:lnTo>
                  <a:pt x="173570" y="1041400"/>
                </a:lnTo>
                <a:cubicBezTo>
                  <a:pt x="77710" y="1041400"/>
                  <a:pt x="0" y="963690"/>
                  <a:pt x="0" y="867830"/>
                </a:cubicBezTo>
                <a:lnTo>
                  <a:pt x="0" y="173570"/>
                </a:lnTo>
                <a:cubicBezTo>
                  <a:pt x="0" y="77710"/>
                  <a:pt x="77710" y="0"/>
                  <a:pt x="17357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7A2A5-C98E-B56A-6295-7FB2CFBFA484}"/>
              </a:ext>
            </a:extLst>
          </p:cNvPr>
          <p:cNvSpPr txBox="1"/>
          <p:nvPr/>
        </p:nvSpPr>
        <p:spPr>
          <a:xfrm>
            <a:off x="2379526" y="1321099"/>
            <a:ext cx="3590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Century Gothic" panose="020B0502020202020204" pitchFamily="34" charset="0"/>
              </a:rPr>
              <a:t>   </a:t>
            </a:r>
            <a:r>
              <a:rPr lang="en-CA" b="1" dirty="0">
                <a:latin typeface="Century Gothic" panose="020B0502020202020204" pitchFamily="34" charset="0"/>
              </a:rPr>
              <a:t>1.Executive Summary </a:t>
            </a:r>
            <a:endParaRPr lang="en-CA" sz="2000" b="1" dirty="0">
              <a:latin typeface="Century Gothic" panose="020B0502020202020204" pitchFamily="34" charset="0"/>
            </a:endParaRPr>
          </a:p>
        </p:txBody>
      </p:sp>
      <p:sp>
        <p:nvSpPr>
          <p:cNvPr id="12" name="Rectangle: Rounded Corners 13">
            <a:extLst>
              <a:ext uri="{FF2B5EF4-FFF2-40B4-BE49-F238E27FC236}">
                <a16:creationId xmlns:a16="http://schemas.microsoft.com/office/drawing/2014/main" id="{905D419B-0AA0-E06D-302C-72C10F7140A4}"/>
              </a:ext>
            </a:extLst>
          </p:cNvPr>
          <p:cNvSpPr/>
          <p:nvPr/>
        </p:nvSpPr>
        <p:spPr>
          <a:xfrm>
            <a:off x="6652393" y="989169"/>
            <a:ext cx="4468543" cy="107788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Freeform: Shape 14">
            <a:extLst>
              <a:ext uri="{FF2B5EF4-FFF2-40B4-BE49-F238E27FC236}">
                <a16:creationId xmlns:a16="http://schemas.microsoft.com/office/drawing/2014/main" id="{28E27EBC-0B4A-E4FF-B4B4-127C0A8B27F0}"/>
              </a:ext>
            </a:extLst>
          </p:cNvPr>
          <p:cNvSpPr/>
          <p:nvPr/>
        </p:nvSpPr>
        <p:spPr>
          <a:xfrm>
            <a:off x="6652393" y="980331"/>
            <a:ext cx="1318046" cy="1102145"/>
          </a:xfrm>
          <a:custGeom>
            <a:avLst/>
            <a:gdLst>
              <a:gd name="connsiteX0" fmla="*/ 173570 w 1514834"/>
              <a:gd name="connsiteY0" fmla="*/ 0 h 1041400"/>
              <a:gd name="connsiteX1" fmla="*/ 1514834 w 1514834"/>
              <a:gd name="connsiteY1" fmla="*/ 0 h 1041400"/>
              <a:gd name="connsiteX2" fmla="*/ 1514834 w 1514834"/>
              <a:gd name="connsiteY2" fmla="*/ 1041400 h 1041400"/>
              <a:gd name="connsiteX3" fmla="*/ 173570 w 1514834"/>
              <a:gd name="connsiteY3" fmla="*/ 1041400 h 1041400"/>
              <a:gd name="connsiteX4" fmla="*/ 0 w 1514834"/>
              <a:gd name="connsiteY4" fmla="*/ 867830 h 1041400"/>
              <a:gd name="connsiteX5" fmla="*/ 0 w 1514834"/>
              <a:gd name="connsiteY5" fmla="*/ 173570 h 1041400"/>
              <a:gd name="connsiteX6" fmla="*/ 173570 w 1514834"/>
              <a:gd name="connsiteY6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4834" h="1041400">
                <a:moveTo>
                  <a:pt x="173570" y="0"/>
                </a:moveTo>
                <a:lnTo>
                  <a:pt x="1514834" y="0"/>
                </a:lnTo>
                <a:lnTo>
                  <a:pt x="1514834" y="1041400"/>
                </a:lnTo>
                <a:lnTo>
                  <a:pt x="173570" y="1041400"/>
                </a:lnTo>
                <a:cubicBezTo>
                  <a:pt x="77710" y="1041400"/>
                  <a:pt x="0" y="963690"/>
                  <a:pt x="0" y="867830"/>
                </a:cubicBezTo>
                <a:lnTo>
                  <a:pt x="0" y="173570"/>
                </a:lnTo>
                <a:cubicBezTo>
                  <a:pt x="0" y="77710"/>
                  <a:pt x="77710" y="0"/>
                  <a:pt x="1735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54046766-AB61-74D2-7FB6-5F02F0128929}"/>
              </a:ext>
            </a:extLst>
          </p:cNvPr>
          <p:cNvSpPr/>
          <p:nvPr/>
        </p:nvSpPr>
        <p:spPr>
          <a:xfrm>
            <a:off x="1149839" y="2590066"/>
            <a:ext cx="4396126" cy="117969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A9014536-3B04-2516-5633-FFE5330D185B}"/>
              </a:ext>
            </a:extLst>
          </p:cNvPr>
          <p:cNvSpPr/>
          <p:nvPr/>
        </p:nvSpPr>
        <p:spPr>
          <a:xfrm>
            <a:off x="1168714" y="2602252"/>
            <a:ext cx="1284404" cy="1167505"/>
          </a:xfrm>
          <a:custGeom>
            <a:avLst/>
            <a:gdLst>
              <a:gd name="connsiteX0" fmla="*/ 173570 w 1514834"/>
              <a:gd name="connsiteY0" fmla="*/ 0 h 1041400"/>
              <a:gd name="connsiteX1" fmla="*/ 1514834 w 1514834"/>
              <a:gd name="connsiteY1" fmla="*/ 0 h 1041400"/>
              <a:gd name="connsiteX2" fmla="*/ 1514834 w 1514834"/>
              <a:gd name="connsiteY2" fmla="*/ 1041400 h 1041400"/>
              <a:gd name="connsiteX3" fmla="*/ 173570 w 1514834"/>
              <a:gd name="connsiteY3" fmla="*/ 1041400 h 1041400"/>
              <a:gd name="connsiteX4" fmla="*/ 0 w 1514834"/>
              <a:gd name="connsiteY4" fmla="*/ 867830 h 1041400"/>
              <a:gd name="connsiteX5" fmla="*/ 0 w 1514834"/>
              <a:gd name="connsiteY5" fmla="*/ 173570 h 1041400"/>
              <a:gd name="connsiteX6" fmla="*/ 173570 w 1514834"/>
              <a:gd name="connsiteY6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4834" h="1041400">
                <a:moveTo>
                  <a:pt x="173570" y="0"/>
                </a:moveTo>
                <a:lnTo>
                  <a:pt x="1514834" y="0"/>
                </a:lnTo>
                <a:lnTo>
                  <a:pt x="1514834" y="1041400"/>
                </a:lnTo>
                <a:lnTo>
                  <a:pt x="173570" y="1041400"/>
                </a:lnTo>
                <a:cubicBezTo>
                  <a:pt x="77710" y="1041400"/>
                  <a:pt x="0" y="963690"/>
                  <a:pt x="0" y="867830"/>
                </a:cubicBezTo>
                <a:lnTo>
                  <a:pt x="0" y="173570"/>
                </a:lnTo>
                <a:cubicBezTo>
                  <a:pt x="0" y="77710"/>
                  <a:pt x="77710" y="0"/>
                  <a:pt x="17357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Document with solid fill">
            <a:extLst>
              <a:ext uri="{FF2B5EF4-FFF2-40B4-BE49-F238E27FC236}">
                <a16:creationId xmlns:a16="http://schemas.microsoft.com/office/drawing/2014/main" id="{EB6940D0-1CD4-F425-21A3-3099475CA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9132" y="1193194"/>
            <a:ext cx="694155" cy="6941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D1447E-9D9B-9427-19F2-142E5D44E7C3}"/>
              </a:ext>
            </a:extLst>
          </p:cNvPr>
          <p:cNvSpPr txBox="1"/>
          <p:nvPr/>
        </p:nvSpPr>
        <p:spPr>
          <a:xfrm>
            <a:off x="7970439" y="1207701"/>
            <a:ext cx="3623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Century Gothic" panose="020B0502020202020204" pitchFamily="34" charset="0"/>
              </a:rPr>
              <a:t>2. Data Preparation &amp; Exploratory Data Analysis </a:t>
            </a:r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2B081EA1-A897-49CD-2B8B-C695F5B9D73E}"/>
              </a:ext>
            </a:extLst>
          </p:cNvPr>
          <p:cNvSpPr/>
          <p:nvPr/>
        </p:nvSpPr>
        <p:spPr>
          <a:xfrm>
            <a:off x="6645940" y="2590066"/>
            <a:ext cx="4474998" cy="112306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2">
            <a:extLst>
              <a:ext uri="{FF2B5EF4-FFF2-40B4-BE49-F238E27FC236}">
                <a16:creationId xmlns:a16="http://schemas.microsoft.com/office/drawing/2014/main" id="{982A03BC-0898-3AF9-5998-B71FD1EE1C8C}"/>
              </a:ext>
            </a:extLst>
          </p:cNvPr>
          <p:cNvSpPr/>
          <p:nvPr/>
        </p:nvSpPr>
        <p:spPr>
          <a:xfrm>
            <a:off x="6646036" y="2590066"/>
            <a:ext cx="1324403" cy="1131900"/>
          </a:xfrm>
          <a:custGeom>
            <a:avLst/>
            <a:gdLst>
              <a:gd name="connsiteX0" fmla="*/ 173570 w 1514834"/>
              <a:gd name="connsiteY0" fmla="*/ 0 h 1041400"/>
              <a:gd name="connsiteX1" fmla="*/ 1514834 w 1514834"/>
              <a:gd name="connsiteY1" fmla="*/ 0 h 1041400"/>
              <a:gd name="connsiteX2" fmla="*/ 1514834 w 1514834"/>
              <a:gd name="connsiteY2" fmla="*/ 1041400 h 1041400"/>
              <a:gd name="connsiteX3" fmla="*/ 173570 w 1514834"/>
              <a:gd name="connsiteY3" fmla="*/ 1041400 h 1041400"/>
              <a:gd name="connsiteX4" fmla="*/ 0 w 1514834"/>
              <a:gd name="connsiteY4" fmla="*/ 867830 h 1041400"/>
              <a:gd name="connsiteX5" fmla="*/ 0 w 1514834"/>
              <a:gd name="connsiteY5" fmla="*/ 173570 h 1041400"/>
              <a:gd name="connsiteX6" fmla="*/ 173570 w 1514834"/>
              <a:gd name="connsiteY6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4834" h="1041400">
                <a:moveTo>
                  <a:pt x="173570" y="0"/>
                </a:moveTo>
                <a:lnTo>
                  <a:pt x="1514834" y="0"/>
                </a:lnTo>
                <a:lnTo>
                  <a:pt x="1514834" y="1041400"/>
                </a:lnTo>
                <a:lnTo>
                  <a:pt x="173570" y="1041400"/>
                </a:lnTo>
                <a:cubicBezTo>
                  <a:pt x="77710" y="1041400"/>
                  <a:pt x="0" y="963690"/>
                  <a:pt x="0" y="867830"/>
                </a:cubicBezTo>
                <a:lnTo>
                  <a:pt x="0" y="173570"/>
                </a:lnTo>
                <a:cubicBezTo>
                  <a:pt x="0" y="77710"/>
                  <a:pt x="77710" y="0"/>
                  <a:pt x="173570" y="0"/>
                </a:cubicBez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C444D67-7D61-09F5-1B2C-DDEB421E37B8}"/>
              </a:ext>
            </a:extLst>
          </p:cNvPr>
          <p:cNvSpPr/>
          <p:nvPr/>
        </p:nvSpPr>
        <p:spPr>
          <a:xfrm>
            <a:off x="2413235" y="985247"/>
            <a:ext cx="2796566" cy="10648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856491CD-78BC-5661-A8ED-6E46541FB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4831" y="2748264"/>
            <a:ext cx="1126286" cy="8458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3D8518C-816D-3B22-E8D9-888230BB8E05}"/>
              </a:ext>
            </a:extLst>
          </p:cNvPr>
          <p:cNvSpPr txBox="1"/>
          <p:nvPr/>
        </p:nvSpPr>
        <p:spPr>
          <a:xfrm>
            <a:off x="7974496" y="2860271"/>
            <a:ext cx="3230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Century Gothic" panose="020B0502020202020204" pitchFamily="34" charset="0"/>
              </a:rPr>
              <a:t>4. Model Selection &amp;          </a:t>
            </a:r>
            <a:r>
              <a:rPr lang="en-CA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….</a:t>
            </a:r>
            <a:r>
              <a:rPr lang="en-CA" b="1" dirty="0">
                <a:latin typeface="Century Gothic" panose="020B0502020202020204" pitchFamily="34" charset="0"/>
              </a:rPr>
              <a:t>Training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3022C5-5E3E-B512-DF9D-B0600051B91A}"/>
              </a:ext>
            </a:extLst>
          </p:cNvPr>
          <p:cNvGrpSpPr/>
          <p:nvPr/>
        </p:nvGrpSpPr>
        <p:grpSpPr>
          <a:xfrm>
            <a:off x="1094610" y="4496385"/>
            <a:ext cx="4452585" cy="1174915"/>
            <a:chOff x="1088241" y="5645191"/>
            <a:chExt cx="4323145" cy="1194824"/>
          </a:xfrm>
        </p:grpSpPr>
        <p:sp>
          <p:nvSpPr>
            <p:cNvPr id="27" name="Rectangle: Rounded Corners 31">
              <a:extLst>
                <a:ext uri="{FF2B5EF4-FFF2-40B4-BE49-F238E27FC236}">
                  <a16:creationId xmlns:a16="http://schemas.microsoft.com/office/drawing/2014/main" id="{9C98C443-9F42-ED27-530A-26F4E7175120}"/>
                </a:ext>
              </a:extLst>
            </p:cNvPr>
            <p:cNvSpPr/>
            <p:nvPr/>
          </p:nvSpPr>
          <p:spPr>
            <a:xfrm>
              <a:off x="1088241" y="5647924"/>
              <a:ext cx="4323145" cy="11872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           5. Data Validation &amp; </a:t>
              </a:r>
            </a:p>
            <a:p>
              <a:pPr algn="ctr"/>
              <a:r>
                <a:rPr lang="en-CA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        Visualizations</a:t>
              </a:r>
              <a:endParaRPr lang="en-US" sz="2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38E63B41-4BDB-A988-27F7-024271056110}"/>
                </a:ext>
              </a:extLst>
            </p:cNvPr>
            <p:cNvSpPr/>
            <p:nvPr/>
          </p:nvSpPr>
          <p:spPr>
            <a:xfrm>
              <a:off x="1104721" y="5645191"/>
              <a:ext cx="1308536" cy="1194824"/>
            </a:xfrm>
            <a:custGeom>
              <a:avLst/>
              <a:gdLst>
                <a:gd name="connsiteX0" fmla="*/ 173570 w 1514834"/>
                <a:gd name="connsiteY0" fmla="*/ 0 h 1041400"/>
                <a:gd name="connsiteX1" fmla="*/ 1514834 w 1514834"/>
                <a:gd name="connsiteY1" fmla="*/ 0 h 1041400"/>
                <a:gd name="connsiteX2" fmla="*/ 1514834 w 1514834"/>
                <a:gd name="connsiteY2" fmla="*/ 1041400 h 1041400"/>
                <a:gd name="connsiteX3" fmla="*/ 173570 w 1514834"/>
                <a:gd name="connsiteY3" fmla="*/ 1041400 h 1041400"/>
                <a:gd name="connsiteX4" fmla="*/ 0 w 1514834"/>
                <a:gd name="connsiteY4" fmla="*/ 867830 h 1041400"/>
                <a:gd name="connsiteX5" fmla="*/ 0 w 1514834"/>
                <a:gd name="connsiteY5" fmla="*/ 173570 h 1041400"/>
                <a:gd name="connsiteX6" fmla="*/ 173570 w 1514834"/>
                <a:gd name="connsiteY6" fmla="*/ 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834" h="1041400">
                  <a:moveTo>
                    <a:pt x="173570" y="0"/>
                  </a:moveTo>
                  <a:lnTo>
                    <a:pt x="1514834" y="0"/>
                  </a:lnTo>
                  <a:lnTo>
                    <a:pt x="1514834" y="1041400"/>
                  </a:lnTo>
                  <a:lnTo>
                    <a:pt x="173570" y="1041400"/>
                  </a:lnTo>
                  <a:cubicBezTo>
                    <a:pt x="77710" y="1041400"/>
                    <a:pt x="0" y="963690"/>
                    <a:pt x="0" y="867830"/>
                  </a:cubicBezTo>
                  <a:lnTo>
                    <a:pt x="0" y="173570"/>
                  </a:lnTo>
                  <a:cubicBezTo>
                    <a:pt x="0" y="77710"/>
                    <a:pt x="77710" y="0"/>
                    <a:pt x="17357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9" name="Graphic 28" descr="Bar chart with solid fill">
              <a:extLst>
                <a:ext uri="{FF2B5EF4-FFF2-40B4-BE49-F238E27FC236}">
                  <a16:creationId xmlns:a16="http://schemas.microsoft.com/office/drawing/2014/main" id="{659D5139-BDEF-7854-41FE-9CA7BD218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73348" y="5904066"/>
              <a:ext cx="694155" cy="694155"/>
            </a:xfrm>
            <a:prstGeom prst="rect">
              <a:avLst/>
            </a:prstGeom>
          </p:spPr>
        </p:pic>
      </p:grpSp>
      <p:pic>
        <p:nvPicPr>
          <p:cNvPr id="10" name="Graphic 9" descr="Table with solid fill">
            <a:extLst>
              <a:ext uri="{FF2B5EF4-FFF2-40B4-BE49-F238E27FC236}">
                <a16:creationId xmlns:a16="http://schemas.microsoft.com/office/drawing/2014/main" id="{98E19ABE-8F79-5637-BED7-5751D351D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67778" y="1053965"/>
            <a:ext cx="861596" cy="861596"/>
          </a:xfrm>
          <a:prstGeom prst="rect">
            <a:avLst/>
          </a:prstGeom>
        </p:spPr>
      </p:pic>
      <p:pic>
        <p:nvPicPr>
          <p:cNvPr id="2054" name="Picture 6" descr="Weather app icon | Ios app logo, App store icon, Ios icon">
            <a:extLst>
              <a:ext uri="{FF2B5EF4-FFF2-40B4-BE49-F238E27FC236}">
                <a16:creationId xmlns:a16="http://schemas.microsoft.com/office/drawing/2014/main" id="{04373CB5-5AFA-11EA-EA9E-6437803D3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53" y="2771434"/>
            <a:ext cx="809038" cy="80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CABB4BF-3A08-85C2-D08F-7B693D40DEC4}"/>
              </a:ext>
            </a:extLst>
          </p:cNvPr>
          <p:cNvGrpSpPr/>
          <p:nvPr/>
        </p:nvGrpSpPr>
        <p:grpSpPr>
          <a:xfrm>
            <a:off x="6667124" y="4496388"/>
            <a:ext cx="4474998" cy="1174915"/>
            <a:chOff x="6602920" y="3961730"/>
            <a:chExt cx="4522199" cy="1174650"/>
          </a:xfrm>
        </p:grpSpPr>
        <p:sp>
          <p:nvSpPr>
            <p:cNvPr id="49" name="Rectangle: Rounded Corners 31">
              <a:extLst>
                <a:ext uri="{FF2B5EF4-FFF2-40B4-BE49-F238E27FC236}">
                  <a16:creationId xmlns:a16="http://schemas.microsoft.com/office/drawing/2014/main" id="{25D7854E-50CB-ADFD-4B97-71BD193BC2C5}"/>
                </a:ext>
              </a:extLst>
            </p:cNvPr>
            <p:cNvSpPr/>
            <p:nvPr/>
          </p:nvSpPr>
          <p:spPr>
            <a:xfrm>
              <a:off x="7061854" y="3961730"/>
              <a:ext cx="4063265" cy="11731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 6. Recommendation</a:t>
              </a:r>
              <a:endParaRPr lang="en-US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Freeform: Shape 32">
              <a:extLst>
                <a:ext uri="{FF2B5EF4-FFF2-40B4-BE49-F238E27FC236}">
                  <a16:creationId xmlns:a16="http://schemas.microsoft.com/office/drawing/2014/main" id="{C60C542E-5100-7F7C-1579-DDD2C0D280C7}"/>
                </a:ext>
              </a:extLst>
            </p:cNvPr>
            <p:cNvSpPr/>
            <p:nvPr/>
          </p:nvSpPr>
          <p:spPr>
            <a:xfrm>
              <a:off x="6602920" y="3963241"/>
              <a:ext cx="1345495" cy="1173139"/>
            </a:xfrm>
            <a:custGeom>
              <a:avLst/>
              <a:gdLst>
                <a:gd name="connsiteX0" fmla="*/ 173570 w 1514834"/>
                <a:gd name="connsiteY0" fmla="*/ 0 h 1041400"/>
                <a:gd name="connsiteX1" fmla="*/ 1514834 w 1514834"/>
                <a:gd name="connsiteY1" fmla="*/ 0 h 1041400"/>
                <a:gd name="connsiteX2" fmla="*/ 1514834 w 1514834"/>
                <a:gd name="connsiteY2" fmla="*/ 1041400 h 1041400"/>
                <a:gd name="connsiteX3" fmla="*/ 173570 w 1514834"/>
                <a:gd name="connsiteY3" fmla="*/ 1041400 h 1041400"/>
                <a:gd name="connsiteX4" fmla="*/ 0 w 1514834"/>
                <a:gd name="connsiteY4" fmla="*/ 867830 h 1041400"/>
                <a:gd name="connsiteX5" fmla="*/ 0 w 1514834"/>
                <a:gd name="connsiteY5" fmla="*/ 173570 h 1041400"/>
                <a:gd name="connsiteX6" fmla="*/ 173570 w 1514834"/>
                <a:gd name="connsiteY6" fmla="*/ 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834" h="1041400">
                  <a:moveTo>
                    <a:pt x="173570" y="0"/>
                  </a:moveTo>
                  <a:lnTo>
                    <a:pt x="1514834" y="0"/>
                  </a:lnTo>
                  <a:lnTo>
                    <a:pt x="1514834" y="1041400"/>
                  </a:lnTo>
                  <a:lnTo>
                    <a:pt x="173570" y="1041400"/>
                  </a:lnTo>
                  <a:cubicBezTo>
                    <a:pt x="77710" y="1041400"/>
                    <a:pt x="0" y="963690"/>
                    <a:pt x="0" y="867830"/>
                  </a:cubicBezTo>
                  <a:lnTo>
                    <a:pt x="0" y="173570"/>
                  </a:lnTo>
                  <a:cubicBezTo>
                    <a:pt x="0" y="77710"/>
                    <a:pt x="77710" y="0"/>
                    <a:pt x="17357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15FC0E2-2E2B-F23B-5005-99DE9C773856}"/>
              </a:ext>
            </a:extLst>
          </p:cNvPr>
          <p:cNvSpPr txBox="1"/>
          <p:nvPr/>
        </p:nvSpPr>
        <p:spPr>
          <a:xfrm>
            <a:off x="2493520" y="2966297"/>
            <a:ext cx="411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Century Gothic" panose="020B0502020202020204" pitchFamily="34" charset="0"/>
              </a:rPr>
              <a:t> 3. Feature Engineering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D2D7E14-8EF8-9EC4-C5CD-4747CF69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23">
            <a:extLst>
              <a:ext uri="{FF2B5EF4-FFF2-40B4-BE49-F238E27FC236}">
                <a16:creationId xmlns:a16="http://schemas.microsoft.com/office/drawing/2014/main" id="{A6104B1C-3576-7EE6-8BAA-1E78207A3757}"/>
              </a:ext>
            </a:extLst>
          </p:cNvPr>
          <p:cNvSpPr/>
          <p:nvPr/>
        </p:nvSpPr>
        <p:spPr>
          <a:xfrm>
            <a:off x="7936043" y="980945"/>
            <a:ext cx="2862444" cy="11078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23">
            <a:extLst>
              <a:ext uri="{FF2B5EF4-FFF2-40B4-BE49-F238E27FC236}">
                <a16:creationId xmlns:a16="http://schemas.microsoft.com/office/drawing/2014/main" id="{BD97A717-2E22-16A2-D02E-D2F26437D4F2}"/>
              </a:ext>
            </a:extLst>
          </p:cNvPr>
          <p:cNvSpPr/>
          <p:nvPr/>
        </p:nvSpPr>
        <p:spPr>
          <a:xfrm>
            <a:off x="2430889" y="2601153"/>
            <a:ext cx="2796566" cy="10648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3">
            <a:extLst>
              <a:ext uri="{FF2B5EF4-FFF2-40B4-BE49-F238E27FC236}">
                <a16:creationId xmlns:a16="http://schemas.microsoft.com/office/drawing/2014/main" id="{C9B59C21-703F-0CB0-C427-F36464C7F5A1}"/>
              </a:ext>
            </a:extLst>
          </p:cNvPr>
          <p:cNvSpPr/>
          <p:nvPr/>
        </p:nvSpPr>
        <p:spPr>
          <a:xfrm>
            <a:off x="7869047" y="2590066"/>
            <a:ext cx="2929439" cy="96952"/>
          </a:xfrm>
          <a:prstGeom prst="roundRect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: Rounded Corners 23">
            <a:extLst>
              <a:ext uri="{FF2B5EF4-FFF2-40B4-BE49-F238E27FC236}">
                <a16:creationId xmlns:a16="http://schemas.microsoft.com/office/drawing/2014/main" id="{0227F2F1-965E-8354-4533-DE690BDE6D05}"/>
              </a:ext>
            </a:extLst>
          </p:cNvPr>
          <p:cNvSpPr/>
          <p:nvPr/>
        </p:nvSpPr>
        <p:spPr>
          <a:xfrm>
            <a:off x="2364452" y="4491662"/>
            <a:ext cx="2929439" cy="9695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: Rounded Corners 23">
            <a:extLst>
              <a:ext uri="{FF2B5EF4-FFF2-40B4-BE49-F238E27FC236}">
                <a16:creationId xmlns:a16="http://schemas.microsoft.com/office/drawing/2014/main" id="{DDA2E2D4-A916-1DB4-0574-37406DF0164B}"/>
              </a:ext>
            </a:extLst>
          </p:cNvPr>
          <p:cNvSpPr/>
          <p:nvPr/>
        </p:nvSpPr>
        <p:spPr>
          <a:xfrm>
            <a:off x="7907088" y="4500172"/>
            <a:ext cx="2929439" cy="9695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4C0A0E-495D-9344-B9DD-ECCD5A91F0A6}"/>
              </a:ext>
            </a:extLst>
          </p:cNvPr>
          <p:cNvSpPr/>
          <p:nvPr/>
        </p:nvSpPr>
        <p:spPr>
          <a:xfrm>
            <a:off x="8679656" y="6400800"/>
            <a:ext cx="2465746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FFF6E0E-6D1A-2AA9-A7DB-65E399146B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2393" y="4531466"/>
            <a:ext cx="1216654" cy="131297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FBD7E06-7A1D-0385-00F4-ED463E51130E}"/>
              </a:ext>
            </a:extLst>
          </p:cNvPr>
          <p:cNvSpPr/>
          <p:nvPr/>
        </p:nvSpPr>
        <p:spPr>
          <a:xfrm>
            <a:off x="7305346" y="5087907"/>
            <a:ext cx="241122" cy="9250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B5F525-61FC-5AC2-A639-E80379F417A6}"/>
              </a:ext>
            </a:extLst>
          </p:cNvPr>
          <p:cNvSpPr/>
          <p:nvPr/>
        </p:nvSpPr>
        <p:spPr>
          <a:xfrm>
            <a:off x="7038576" y="5046139"/>
            <a:ext cx="241122" cy="9250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31216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FB6208-29F2-2A4F-9803-B7A2CED886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3200"/>
            <a:ext cx="12192000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Merci |Thank you</a:t>
            </a:r>
          </a:p>
        </p:txBody>
      </p:sp>
      <p:pic>
        <p:nvPicPr>
          <p:cNvPr id="3" name="Picture 2" descr="Canada Post logo">
            <a:extLst>
              <a:ext uri="{FF2B5EF4-FFF2-40B4-BE49-F238E27FC236}">
                <a16:creationId xmlns:a16="http://schemas.microsoft.com/office/drawing/2014/main" id="{A0F746E5-2DDA-C40F-3746-875F482B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7" y="233916"/>
            <a:ext cx="2781254" cy="66146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8698701-0066-EE28-47E1-95FB0BDBD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2" y="233916"/>
            <a:ext cx="2284781" cy="48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20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1EDDE2-B4BF-194B-B6F9-1B39A8F3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73685"/>
            <a:ext cx="8961120" cy="1097280"/>
          </a:xfrm>
        </p:spPr>
        <p:txBody>
          <a:bodyPr/>
          <a:lstStyle/>
          <a:p>
            <a:r>
              <a:rPr lang="en-US" i="1" dirty="0">
                <a:latin typeface="Century Gothic" panose="020B0502020202020204" pitchFamily="34" charset="0"/>
              </a:rPr>
              <a:t>Executive 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90600"/>
            <a:ext cx="11323674" cy="5045075"/>
          </a:xfrm>
          <a:prstGeom prst="rect">
            <a:avLst/>
          </a:prstGeom>
        </p:spPr>
        <p:txBody>
          <a:bodyPr/>
          <a:lstStyle/>
          <a:p>
            <a:pPr marL="285750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We are pleased to be presenting the capstone project sponsored by Canada Post for the fulfillment of the degree for our course at Algonquin College of Applied Arts and Technology.  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Our sincere thanks to Mr. Swapnil Kangralkar, Ms. Rani Adhaduk and Professor Jim Myronyk for their relentless support, and kind guidance in making this project a success.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We developed a predictive model to accurately forecast attendance of workers in the distribution plants/depots for the year 2023, based on historical attendance data (2019 and 2022)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Key Factors taken into consideration:</a:t>
            </a:r>
          </a:p>
          <a:p>
            <a:pPr marL="1188720" lvl="2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Past Attendance Patterns </a:t>
            </a:r>
          </a:p>
          <a:p>
            <a:pPr marL="1188720" lvl="2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Four Cost Centres- Mississauga, Brossard, Victoria, RedDeer</a:t>
            </a:r>
          </a:p>
          <a:p>
            <a:pPr marL="1188720" lvl="2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Weather data</a:t>
            </a:r>
          </a:p>
          <a:p>
            <a:pPr marL="1188720" lvl="2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Holidays in Canada Post (National and Provincial)</a:t>
            </a: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0CC7CF6-5697-66F5-668B-D56B6156D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ACE3E4-8E60-8D3E-0D29-1F85E302718E}"/>
              </a:ext>
            </a:extLst>
          </p:cNvPr>
          <p:cNvSpPr/>
          <p:nvPr/>
        </p:nvSpPr>
        <p:spPr>
          <a:xfrm>
            <a:off x="8679656" y="6400800"/>
            <a:ext cx="2507457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2202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roup 2">
            <a:extLst>
              <a:ext uri="{FF2B5EF4-FFF2-40B4-BE49-F238E27FC236}">
                <a16:creationId xmlns:a16="http://schemas.microsoft.com/office/drawing/2014/main" id="{210C9987-FD73-495C-BB0E-80A745A80939}"/>
              </a:ext>
            </a:extLst>
          </p:cNvPr>
          <p:cNvGrpSpPr/>
          <p:nvPr/>
        </p:nvGrpSpPr>
        <p:grpSpPr>
          <a:xfrm>
            <a:off x="374140" y="2630318"/>
            <a:ext cx="5709999" cy="3611916"/>
            <a:chOff x="4883948" y="1315030"/>
            <a:chExt cx="6513648" cy="4120272"/>
          </a:xfrm>
          <a:solidFill>
            <a:schemeClr val="accent2"/>
          </a:solidFill>
        </p:grpSpPr>
        <p:sp>
          <p:nvSpPr>
            <p:cNvPr id="580" name="Parallelogram 4">
              <a:extLst>
                <a:ext uri="{FF2B5EF4-FFF2-40B4-BE49-F238E27FC236}">
                  <a16:creationId xmlns:a16="http://schemas.microsoft.com/office/drawing/2014/main" id="{0B50C094-9218-4B83-9473-616A10C1658A}"/>
                </a:ext>
              </a:extLst>
            </p:cNvPr>
            <p:cNvSpPr/>
            <p:nvPr/>
          </p:nvSpPr>
          <p:spPr>
            <a:xfrm flipV="1">
              <a:off x="8131076" y="2815054"/>
              <a:ext cx="1702368" cy="1653962"/>
            </a:xfrm>
            <a:prstGeom prst="parallelogram">
              <a:avLst>
                <a:gd name="adj" fmla="val 36926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1" name="Parallelogram 5">
              <a:extLst>
                <a:ext uri="{FF2B5EF4-FFF2-40B4-BE49-F238E27FC236}">
                  <a16:creationId xmlns:a16="http://schemas.microsoft.com/office/drawing/2014/main" id="{A2BC614A-698C-4231-91B3-DED7185742EC}"/>
                </a:ext>
              </a:extLst>
            </p:cNvPr>
            <p:cNvSpPr/>
            <p:nvPr/>
          </p:nvSpPr>
          <p:spPr>
            <a:xfrm flipV="1">
              <a:off x="6215089" y="3322678"/>
              <a:ext cx="1716567" cy="1568316"/>
            </a:xfrm>
            <a:prstGeom prst="parallelogram">
              <a:avLst>
                <a:gd name="adj" fmla="val 39403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2" name="Parallelogram 8">
              <a:extLst>
                <a:ext uri="{FF2B5EF4-FFF2-40B4-BE49-F238E27FC236}">
                  <a16:creationId xmlns:a16="http://schemas.microsoft.com/office/drawing/2014/main" id="{3170167D-44FB-4F8D-B4F9-A73FBEF10C2D}"/>
                </a:ext>
              </a:extLst>
            </p:cNvPr>
            <p:cNvSpPr/>
            <p:nvPr/>
          </p:nvSpPr>
          <p:spPr>
            <a:xfrm>
              <a:off x="4883948" y="3322679"/>
              <a:ext cx="2424119" cy="2112623"/>
            </a:xfrm>
            <a:prstGeom prst="parallelogram">
              <a:avLst>
                <a:gd name="adj" fmla="val 6300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3" name="Parallelogram 9">
              <a:extLst>
                <a:ext uri="{FF2B5EF4-FFF2-40B4-BE49-F238E27FC236}">
                  <a16:creationId xmlns:a16="http://schemas.microsoft.com/office/drawing/2014/main" id="{0EE0056A-2DC3-40CA-90A1-5AFAF8990985}"/>
                </a:ext>
              </a:extLst>
            </p:cNvPr>
            <p:cNvSpPr/>
            <p:nvPr/>
          </p:nvSpPr>
          <p:spPr>
            <a:xfrm>
              <a:off x="6826516" y="2815054"/>
              <a:ext cx="2395502" cy="2075942"/>
            </a:xfrm>
            <a:prstGeom prst="parallelogram">
              <a:avLst>
                <a:gd name="adj" fmla="val 63007"/>
              </a:avLst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4" name="Parallelogram 10">
              <a:extLst>
                <a:ext uri="{FF2B5EF4-FFF2-40B4-BE49-F238E27FC236}">
                  <a16:creationId xmlns:a16="http://schemas.microsoft.com/office/drawing/2014/main" id="{2486B967-2129-4BD1-9F72-F663870DC877}"/>
                </a:ext>
              </a:extLst>
            </p:cNvPr>
            <p:cNvSpPr/>
            <p:nvPr/>
          </p:nvSpPr>
          <p:spPr>
            <a:xfrm>
              <a:off x="8740466" y="2400370"/>
              <a:ext cx="2395502" cy="2075942"/>
            </a:xfrm>
            <a:prstGeom prst="parallelogram">
              <a:avLst>
                <a:gd name="adj" fmla="val 63007"/>
              </a:avLst>
            </a:prstGeom>
            <a:solidFill>
              <a:srgbClr val="92C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5" name="Isosceles Triangle 11">
              <a:extLst>
                <a:ext uri="{FF2B5EF4-FFF2-40B4-BE49-F238E27FC236}">
                  <a16:creationId xmlns:a16="http://schemas.microsoft.com/office/drawing/2014/main" id="{D6D9F4E1-5138-4DDF-95CF-199835C8B729}"/>
                </a:ext>
              </a:extLst>
            </p:cNvPr>
            <p:cNvSpPr/>
            <p:nvPr/>
          </p:nvSpPr>
          <p:spPr>
            <a:xfrm>
              <a:off x="9697684" y="1315030"/>
              <a:ext cx="1699912" cy="1114706"/>
            </a:xfrm>
            <a:prstGeom prst="triangle">
              <a:avLst>
                <a:gd name="adj" fmla="val 91722"/>
              </a:avLst>
            </a:prstGeom>
            <a:solidFill>
              <a:srgbClr val="92C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89" name="직사각형 113">
            <a:extLst>
              <a:ext uri="{FF2B5EF4-FFF2-40B4-BE49-F238E27FC236}">
                <a16:creationId xmlns:a16="http://schemas.microsoft.com/office/drawing/2014/main" id="{78C48F34-10CD-4124-8838-028BA9D55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17" y="4013961"/>
            <a:ext cx="19317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Project Planning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590" name="직사각형 113">
            <a:extLst>
              <a:ext uri="{FF2B5EF4-FFF2-40B4-BE49-F238E27FC236}">
                <a16:creationId xmlns:a16="http://schemas.microsoft.com/office/drawing/2014/main" id="{9C5C16A9-88D0-4134-B107-342EE1258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852" y="2045543"/>
            <a:ext cx="20999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Data Visualization &amp; Analytics 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591" name="직사각형 113">
            <a:extLst>
              <a:ext uri="{FF2B5EF4-FFF2-40B4-BE49-F238E27FC236}">
                <a16:creationId xmlns:a16="http://schemas.microsoft.com/office/drawing/2014/main" id="{A578A430-C01F-4AB8-824A-7471CFB6D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264" y="3336931"/>
            <a:ext cx="19820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Technical Deep Dive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592" name="Rounded Rectangle 3">
            <a:extLst>
              <a:ext uri="{FF2B5EF4-FFF2-40B4-BE49-F238E27FC236}">
                <a16:creationId xmlns:a16="http://schemas.microsoft.com/office/drawing/2014/main" id="{49C19102-8D79-4743-8DBC-6A7E89AFCDA9}"/>
              </a:ext>
            </a:extLst>
          </p:cNvPr>
          <p:cNvSpPr/>
          <p:nvPr/>
        </p:nvSpPr>
        <p:spPr>
          <a:xfrm>
            <a:off x="7412561" y="1111086"/>
            <a:ext cx="4630580" cy="128065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93" name="Rounded Rectangle 5">
            <a:extLst>
              <a:ext uri="{FF2B5EF4-FFF2-40B4-BE49-F238E27FC236}">
                <a16:creationId xmlns:a16="http://schemas.microsoft.com/office/drawing/2014/main" id="{6CEFBE4E-E1A9-49ED-B247-E65C32DD6412}"/>
              </a:ext>
            </a:extLst>
          </p:cNvPr>
          <p:cNvSpPr/>
          <p:nvPr/>
        </p:nvSpPr>
        <p:spPr>
          <a:xfrm>
            <a:off x="7400203" y="4466259"/>
            <a:ext cx="4552068" cy="1280655"/>
          </a:xfrm>
          <a:prstGeom prst="roundRect">
            <a:avLst/>
          </a:prstGeom>
          <a:solidFill>
            <a:srgbClr val="92C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3074" name="Picture 2" descr="Gantt chart - Free industry icons">
            <a:extLst>
              <a:ext uri="{FF2B5EF4-FFF2-40B4-BE49-F238E27FC236}">
                <a16:creationId xmlns:a16="http://schemas.microsoft.com/office/drawing/2014/main" id="{D297AD1F-5A73-E502-85E3-B29387645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51" y="2763743"/>
            <a:ext cx="1178041" cy="117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chine Learning Icon Outline Style. Thin Line Creative Machine Learning  Icon for Logo, Graphic Design and More Stock Illustration - Illustration of  neuroscience, human: 163107940">
            <a:extLst>
              <a:ext uri="{FF2B5EF4-FFF2-40B4-BE49-F238E27FC236}">
                <a16:creationId xmlns:a16="http://schemas.microsoft.com/office/drawing/2014/main" id="{49A8817F-B659-249B-F28D-184AA82B6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038" y="1933487"/>
            <a:ext cx="1500040" cy="150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on - Wikiversity">
            <a:extLst>
              <a:ext uri="{FF2B5EF4-FFF2-40B4-BE49-F238E27FC236}">
                <a16:creationId xmlns:a16="http://schemas.microsoft.com/office/drawing/2014/main" id="{81ABD0B2-3704-1DD9-ACC5-1A86913C0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006" y="1256552"/>
            <a:ext cx="976063" cy="97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2B683-4FA8-59BC-615F-B72035184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534" y="974775"/>
            <a:ext cx="2538517" cy="100389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39CC625D-B467-A6B9-CD86-1CE188A0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51" y="-294789"/>
            <a:ext cx="4758094" cy="2180309"/>
          </a:xfrm>
        </p:spPr>
        <p:txBody>
          <a:bodyPr>
            <a:normAutofit/>
          </a:bodyPr>
          <a:lstStyle/>
          <a:p>
            <a:pPr algn="l"/>
            <a:r>
              <a:rPr lang="en-US" sz="2800" i="1" dirty="0">
                <a:solidFill>
                  <a:schemeClr val="tx2"/>
                </a:solidFill>
                <a:latin typeface="Century Gothic" panose="020B0502020202020204" pitchFamily="34" charset="0"/>
              </a:rPr>
              <a:t>Our Approach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2531EE-6FA0-E90A-9B26-4823D9C29BE1}"/>
              </a:ext>
            </a:extLst>
          </p:cNvPr>
          <p:cNvGrpSpPr/>
          <p:nvPr/>
        </p:nvGrpSpPr>
        <p:grpSpPr>
          <a:xfrm>
            <a:off x="7396750" y="1189974"/>
            <a:ext cx="4630577" cy="3665203"/>
            <a:chOff x="6982921" y="1939594"/>
            <a:chExt cx="4711312" cy="3665203"/>
          </a:xfrm>
        </p:grpSpPr>
        <p:sp>
          <p:nvSpPr>
            <p:cNvPr id="595" name="TextBox 594">
              <a:extLst>
                <a:ext uri="{FF2B5EF4-FFF2-40B4-BE49-F238E27FC236}">
                  <a16:creationId xmlns:a16="http://schemas.microsoft.com/office/drawing/2014/main" id="{697591AE-E2B4-42F1-BDEE-D5782B6BB5D0}"/>
                </a:ext>
              </a:extLst>
            </p:cNvPr>
            <p:cNvSpPr txBox="1"/>
            <p:nvPr/>
          </p:nvSpPr>
          <p:spPr>
            <a:xfrm>
              <a:off x="7125950" y="1939594"/>
              <a:ext cx="4132319" cy="277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itchFamily="34" charset="0"/>
                </a:rPr>
                <a:t>Planning</a:t>
              </a:r>
              <a:endParaRPr lang="ko-KR" altLang="en-US" sz="1200" b="1" i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grpSp>
          <p:nvGrpSpPr>
            <p:cNvPr id="597" name="Group 66">
              <a:extLst>
                <a:ext uri="{FF2B5EF4-FFF2-40B4-BE49-F238E27FC236}">
                  <a16:creationId xmlns:a16="http://schemas.microsoft.com/office/drawing/2014/main" id="{723773CF-2F92-4411-9C59-28FC5501F09B}"/>
                </a:ext>
              </a:extLst>
            </p:cNvPr>
            <p:cNvGrpSpPr/>
            <p:nvPr/>
          </p:nvGrpSpPr>
          <p:grpSpPr>
            <a:xfrm>
              <a:off x="7104010" y="2211701"/>
              <a:ext cx="4550784" cy="3393096"/>
              <a:chOff x="5257559" y="-1319220"/>
              <a:chExt cx="3908481" cy="3393096"/>
            </a:xfrm>
          </p:grpSpPr>
          <p:sp>
            <p:nvSpPr>
              <p:cNvPr id="598" name="TextBox 597">
                <a:extLst>
                  <a:ext uri="{FF2B5EF4-FFF2-40B4-BE49-F238E27FC236}">
                    <a16:creationId xmlns:a16="http://schemas.microsoft.com/office/drawing/2014/main" id="{03ECE35C-91A1-46EB-8CC7-3169FFE25DFB}"/>
                  </a:ext>
                </a:extLst>
              </p:cNvPr>
              <p:cNvSpPr txBox="1"/>
              <p:nvPr/>
            </p:nvSpPr>
            <p:spPr>
              <a:xfrm>
                <a:off x="5357792" y="1796877"/>
                <a:ext cx="32132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i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Arial" pitchFamily="34" charset="0"/>
                  </a:rPr>
                  <a:t>Bringing it all Together </a:t>
                </a:r>
                <a:endParaRPr lang="ko-KR" altLang="en-US" sz="12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itchFamily="34" charset="0"/>
                </a:endParaRPr>
              </a:p>
            </p:txBody>
          </p:sp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5579B82D-5BA1-41CE-8164-C93538047C4A}"/>
                  </a:ext>
                </a:extLst>
              </p:cNvPr>
              <p:cNvSpPr txBox="1"/>
              <p:nvPr/>
            </p:nvSpPr>
            <p:spPr>
              <a:xfrm>
                <a:off x="5257559" y="-1319220"/>
                <a:ext cx="39084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The most crucial aspect deciding our way of working. From the tools to be used to weekly client updates, every aspect of the project was planned and drafted into a Timeline with ownership assigned to team members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. 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01" name="Rounded Rectangle 4">
              <a:extLst>
                <a:ext uri="{FF2B5EF4-FFF2-40B4-BE49-F238E27FC236}">
                  <a16:creationId xmlns:a16="http://schemas.microsoft.com/office/drawing/2014/main" id="{D4A4326B-EC2B-49A7-9F96-26DC98C61ACE}"/>
                </a:ext>
              </a:extLst>
            </p:cNvPr>
            <p:cNvSpPr/>
            <p:nvPr/>
          </p:nvSpPr>
          <p:spPr>
            <a:xfrm>
              <a:off x="6982921" y="3549572"/>
              <a:ext cx="4711312" cy="1280655"/>
            </a:xfrm>
            <a:prstGeom prst="roundRect">
              <a:avLst/>
            </a:prstGeom>
            <a:solidFill>
              <a:srgbClr val="D6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63B11F1B-5B67-4E81-BD79-EC1B9D6BC088}"/>
                </a:ext>
              </a:extLst>
            </p:cNvPr>
            <p:cNvSpPr txBox="1"/>
            <p:nvPr/>
          </p:nvSpPr>
          <p:spPr>
            <a:xfrm>
              <a:off x="7157699" y="3601009"/>
              <a:ext cx="3971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dirty="0">
                  <a:solidFill>
                    <a:schemeClr val="bg1"/>
                  </a:solidFill>
                  <a:latin typeface="Century Gothic" panose="020B0502020202020204" pitchFamily="34" charset="0"/>
                  <a:cs typeface="Arial" pitchFamily="34" charset="0"/>
                </a:rPr>
                <a:t>Algorithm Selection &amp; Model Training </a:t>
              </a:r>
              <a:endParaRPr lang="ko-KR" altLang="en-US" sz="1200" b="1" i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7B65A6-D474-189E-E411-494D7DB45E31}"/>
                </a:ext>
              </a:extLst>
            </p:cNvPr>
            <p:cNvSpPr txBox="1"/>
            <p:nvPr/>
          </p:nvSpPr>
          <p:spPr>
            <a:xfrm>
              <a:off x="7157699" y="3878008"/>
              <a:ext cx="42685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Phase wise approach was adopted for Data Cleaning, EDA, and Feature Engineering. We explored different models through training and evaluation to find an optimal one.</a:t>
              </a:r>
              <a:endParaRPr lang="ko-KR" altLang="en-US" sz="12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03364C-3DEE-7990-AAB7-A2BB92EBBF3A}"/>
              </a:ext>
            </a:extLst>
          </p:cNvPr>
          <p:cNvSpPr txBox="1"/>
          <p:nvPr/>
        </p:nvSpPr>
        <p:spPr>
          <a:xfrm>
            <a:off x="7630469" y="4860937"/>
            <a:ext cx="410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With the optimal model , Predications were done, Visualizations were created to give insights and provide validation to our predicted values </a:t>
            </a:r>
            <a:endParaRPr lang="ko-KR" altLang="en-US" sz="12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1230C5-E2CF-B3A2-EB4D-82572CCE4401}"/>
              </a:ext>
            </a:extLst>
          </p:cNvPr>
          <p:cNvSpPr/>
          <p:nvPr/>
        </p:nvSpPr>
        <p:spPr>
          <a:xfrm>
            <a:off x="0" y="6601795"/>
            <a:ext cx="12192000" cy="286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651C15-D35D-6BC4-BB13-DE6419B6827A}"/>
              </a:ext>
            </a:extLst>
          </p:cNvPr>
          <p:cNvCxnSpPr/>
          <p:nvPr/>
        </p:nvCxnSpPr>
        <p:spPr>
          <a:xfrm>
            <a:off x="7293166" y="467832"/>
            <a:ext cx="0" cy="604313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86F4F78F-0039-DA41-8792-415C80C64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AE3C87-279B-264C-9FE5-3FEBEEFDD5C1}"/>
              </a:ext>
            </a:extLst>
          </p:cNvPr>
          <p:cNvSpPr/>
          <p:nvPr/>
        </p:nvSpPr>
        <p:spPr>
          <a:xfrm>
            <a:off x="8679656" y="6400800"/>
            <a:ext cx="2471738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4145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042416"/>
            <a:ext cx="10801350" cy="4993259"/>
          </a:xfrm>
          <a:prstGeom prst="rect">
            <a:avLst/>
          </a:prstGeom>
        </p:spPr>
        <p:txBody>
          <a:bodyPr/>
          <a:lstStyle/>
          <a:p>
            <a:pPr marL="421200" indent="-4572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q"/>
            </a:pPr>
            <a:r>
              <a:rPr lang="en-CA" sz="1800" dirty="0">
                <a:latin typeface="Century Gothic" panose="020B0502020202020204" pitchFamily="34" charset="0"/>
                <a:sym typeface="Wingdings" panose="05000000000000000000" pitchFamily="2" charset="2"/>
              </a:rPr>
              <a:t>Programming Language - </a:t>
            </a:r>
            <a:r>
              <a:rPr lang="en-CA" sz="1800" b="1" dirty="0">
                <a:latin typeface="Century Gothic" panose="020B0502020202020204" pitchFamily="34" charset="0"/>
                <a:sym typeface="Wingdings" panose="05000000000000000000" pitchFamily="2" charset="2"/>
              </a:rPr>
              <a:t>Python V.3.10.8</a:t>
            </a:r>
          </a:p>
          <a:p>
            <a:pPr marL="421200" indent="-4572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q"/>
            </a:pPr>
            <a:r>
              <a:rPr lang="en-CA" sz="1800" dirty="0">
                <a:latin typeface="Century Gothic" panose="020B0502020202020204" pitchFamily="34" charset="0"/>
                <a:sym typeface="Wingdings" panose="05000000000000000000" pitchFamily="2" charset="2"/>
              </a:rPr>
              <a:t>Programming Package – </a:t>
            </a:r>
            <a:r>
              <a:rPr lang="en-CA" sz="1800" b="1" dirty="0">
                <a:latin typeface="Century Gothic" panose="020B0502020202020204" pitchFamily="34" charset="0"/>
                <a:sym typeface="Wingdings" panose="05000000000000000000" pitchFamily="2" charset="2"/>
              </a:rPr>
              <a:t>Anaconda Navigator V.2.3.2</a:t>
            </a:r>
          </a:p>
          <a:p>
            <a:pPr marL="421200" indent="-4572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q"/>
            </a:pPr>
            <a:r>
              <a:rPr lang="en-CA" sz="1800" dirty="0">
                <a:latin typeface="Century Gothic" panose="020B0502020202020204" pitchFamily="34" charset="0"/>
                <a:sym typeface="Wingdings" panose="05000000000000000000" pitchFamily="2" charset="2"/>
              </a:rPr>
              <a:t>Python IDE- </a:t>
            </a:r>
            <a:r>
              <a:rPr lang="en-CA" sz="1800" b="1" dirty="0">
                <a:latin typeface="Century Gothic" panose="020B0502020202020204" pitchFamily="34" charset="0"/>
                <a:sym typeface="Wingdings" panose="05000000000000000000" pitchFamily="2" charset="2"/>
              </a:rPr>
              <a:t>Jupyter Notebook V.6.4.11</a:t>
            </a:r>
          </a:p>
          <a:p>
            <a:pPr marL="421200" indent="-4572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q"/>
            </a:pPr>
            <a:r>
              <a:rPr lang="en-CA" sz="1800" dirty="0">
                <a:latin typeface="Century Gothic" panose="020B0502020202020204" pitchFamily="34" charset="0"/>
                <a:sym typeface="Wingdings" panose="05000000000000000000" pitchFamily="2" charset="2"/>
              </a:rPr>
              <a:t>BI Tool – </a:t>
            </a:r>
            <a:r>
              <a:rPr lang="en-CA" sz="1800" b="1" dirty="0">
                <a:latin typeface="Century Gothic" panose="020B0502020202020204" pitchFamily="34" charset="0"/>
                <a:sym typeface="Wingdings" panose="05000000000000000000" pitchFamily="2" charset="2"/>
              </a:rPr>
              <a:t>Power BI 2022</a:t>
            </a:r>
          </a:p>
          <a:p>
            <a:pPr marL="421200" indent="-4572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q"/>
            </a:pPr>
            <a:r>
              <a:rPr lang="en-CA" sz="1800" dirty="0">
                <a:latin typeface="Century Gothic" panose="020B0502020202020204" pitchFamily="34" charset="0"/>
                <a:sym typeface="Wingdings" panose="05000000000000000000" pitchFamily="2" charset="2"/>
              </a:rPr>
              <a:t>Weather Data API - </a:t>
            </a:r>
            <a:r>
              <a:rPr lang="en-US" sz="1800" b="1" dirty="0">
                <a:latin typeface="Century Gothic" panose="020B0502020202020204" pitchFamily="34" charset="0"/>
                <a:hlinkClick r:id="rId3"/>
              </a:rPr>
              <a:t>Free Open-Source Weather API | Open-Meteo.com</a:t>
            </a:r>
            <a:endParaRPr lang="en-US" sz="1800" b="1" dirty="0">
              <a:latin typeface="Century Gothic" panose="020B0502020202020204" pitchFamily="34" charset="0"/>
            </a:endParaRPr>
          </a:p>
          <a:p>
            <a:pPr marL="421200" indent="-457200">
              <a:lnSpc>
                <a:spcPct val="200000"/>
              </a:lnSpc>
              <a:spcBef>
                <a:spcPts val="300"/>
              </a:spcBef>
              <a:buFont typeface="Wingdings" pitchFamily="2" charset="2"/>
              <a:buChar char="q"/>
            </a:pPr>
            <a:r>
              <a:rPr lang="en-US" sz="1800" dirty="0">
                <a:latin typeface="Century Gothic" panose="020B0502020202020204" pitchFamily="34" charset="0"/>
                <a:sym typeface="Wingdings" panose="05000000000000000000" pitchFamily="2" charset="2"/>
              </a:rPr>
              <a:t>Project Timeline – Project Management Template</a:t>
            </a: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28406-4495-F67F-EF3F-A7777ADD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1960"/>
            <a:ext cx="8961120" cy="1097280"/>
          </a:xfrm>
        </p:spPr>
        <p:txBody>
          <a:bodyPr/>
          <a:lstStyle/>
          <a:p>
            <a:r>
              <a:rPr lang="en-SA" i="1">
                <a:latin typeface="Century Gothic" panose="020B0502020202020204" pitchFamily="34" charset="0"/>
              </a:rPr>
              <a:t>Tools &amp; Methods Used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7FD2253-90FF-E297-5A60-6D8BB5D4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13CE57-FBC8-CC80-144B-1BE44858CCD3}"/>
              </a:ext>
            </a:extLst>
          </p:cNvPr>
          <p:cNvSpPr/>
          <p:nvPr/>
        </p:nvSpPr>
        <p:spPr>
          <a:xfrm>
            <a:off x="8679656" y="6400800"/>
            <a:ext cx="2464594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8776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12704"/>
            <a:ext cx="11198646" cy="4922971"/>
          </a:xfrm>
          <a:prstGeom prst="rect">
            <a:avLst/>
          </a:prstGeom>
        </p:spPr>
        <p:txBody>
          <a:bodyPr/>
          <a:lstStyle/>
          <a:p>
            <a:pPr marL="285750" indent="-28575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700" dirty="0">
                <a:latin typeface="Century Gothic" panose="020B0502020202020204" pitchFamily="34" charset="0"/>
                <a:sym typeface="Wingdings" panose="05000000000000000000" pitchFamily="2" charset="2"/>
              </a:rPr>
              <a:t>Canada Post initial datasets were ;</a:t>
            </a:r>
          </a:p>
          <a:p>
            <a:pPr marL="1188720" lvl="2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CA" sz="1700" dirty="0">
                <a:latin typeface="Century Gothic" panose="020B0502020202020204" pitchFamily="34" charset="0"/>
                <a:sym typeface="Wingdings" panose="05000000000000000000" pitchFamily="2" charset="2"/>
              </a:rPr>
              <a:t>Attendance Dataset - 2019 &amp; 2022</a:t>
            </a:r>
          </a:p>
          <a:p>
            <a:pPr marL="1188720" lvl="2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CA" sz="1700" dirty="0">
                <a:latin typeface="Century Gothic" panose="020B0502020202020204" pitchFamily="34" charset="0"/>
                <a:sym typeface="Wingdings" panose="05000000000000000000" pitchFamily="2" charset="2"/>
              </a:rPr>
              <a:t>Holiday Dataset - 2019 &amp; 2022 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700" dirty="0">
                <a:latin typeface="Century Gothic" panose="020B0502020202020204" pitchFamily="34" charset="0"/>
                <a:sym typeface="Wingdings" panose="05000000000000000000" pitchFamily="2" charset="2"/>
              </a:rPr>
              <a:t>Data Cleaning was performed using python programming and excel formulas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700" dirty="0">
                <a:latin typeface="Century Gothic" panose="020B0502020202020204" pitchFamily="34" charset="0"/>
                <a:sym typeface="Wingdings" panose="05000000000000000000" pitchFamily="2" charset="2"/>
              </a:rPr>
              <a:t>Tasks included merging, renaming column names, dropping columns, replacing null values and sorting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700" dirty="0">
                <a:latin typeface="Century Gothic" panose="020B0502020202020204" pitchFamily="34" charset="0"/>
                <a:sym typeface="Wingdings" panose="05000000000000000000" pitchFamily="2" charset="2"/>
              </a:rPr>
              <a:t>Holiday list and Updated Attendance List were merged as a single sheet 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1700" dirty="0">
                <a:latin typeface="Century Gothic" panose="020B0502020202020204" pitchFamily="34" charset="0"/>
                <a:sym typeface="Wingdings" panose="05000000000000000000" pitchFamily="2" charset="2"/>
              </a:rPr>
              <a:t>“StatDay” &amp; “WorkDay” features status were updated in the main sheet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CA" sz="17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28406-4495-F67F-EF3F-A7777ADD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41960"/>
            <a:ext cx="9537405" cy="527524"/>
          </a:xfrm>
        </p:spPr>
        <p:txBody>
          <a:bodyPr/>
          <a:lstStyle/>
          <a:p>
            <a:r>
              <a:rPr lang="en-SA" i="1">
                <a:latin typeface="Century Gothic" panose="020B0502020202020204" pitchFamily="34" charset="0"/>
              </a:rPr>
              <a:t>Data Preparation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5C96D9D-2A98-3C64-1872-0D217D4E4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B15063-C68A-3986-3744-22592A554135}"/>
              </a:ext>
            </a:extLst>
          </p:cNvPr>
          <p:cNvSpPr/>
          <p:nvPr/>
        </p:nvSpPr>
        <p:spPr>
          <a:xfrm>
            <a:off x="8679656" y="6400800"/>
            <a:ext cx="2528888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3373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705080"/>
            <a:ext cx="11044411" cy="4825387"/>
          </a:xfrm>
          <a:prstGeom prst="rect">
            <a:avLst/>
          </a:prstGeo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Creation of a new feature to include the weather information according to the postal code location 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Weather Data extraction as .xlsx and API URL from </a:t>
            </a: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  <a:hlinkClick r:id="rId3"/>
              </a:rPr>
              <a:t>Open-Mateo </a:t>
            </a: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for 2019 &amp; 2022.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Daily Weather Features  added </a:t>
            </a:r>
            <a:r>
              <a:rPr lang="en-CA" b="1" dirty="0">
                <a:latin typeface="Century Gothic" panose="020B0502020202020204" pitchFamily="34" charset="0"/>
                <a:sym typeface="Wingdings" panose="05000000000000000000" pitchFamily="2" charset="2"/>
              </a:rPr>
              <a:t>- Mean_Temp (</a:t>
            </a:r>
            <a:r>
              <a:rPr lang="en-SA" b="1">
                <a:latin typeface="Century Gothic" panose="020B0502020202020204" pitchFamily="34" charset="0"/>
              </a:rPr>
              <a:t>°C), </a:t>
            </a:r>
            <a:r>
              <a:rPr lang="en-CA" b="1" dirty="0">
                <a:latin typeface="Century Gothic" panose="020B0502020202020204" pitchFamily="34" charset="0"/>
                <a:sym typeface="Wingdings" panose="05000000000000000000" pitchFamily="2" charset="2"/>
              </a:rPr>
              <a:t>Precipitation_sum(mm), rain_sum(mm) snowfall_sum(cm) &amp; total precipitation_hours(h)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Utilizing Excel formulas to clean and combine weather data  producing a single sheet for all cost centers merged according to the desired period.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Creation of a final dataset by merging the attendance and weather data on the features (“ATTDATE” &amp; “City”) ready to be fed into the Machine Learning  model.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endParaRPr lang="en-CA" sz="20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28406-4495-F67F-EF3F-A7777ADD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41960"/>
            <a:ext cx="9537405" cy="600456"/>
          </a:xfrm>
        </p:spPr>
        <p:txBody>
          <a:bodyPr/>
          <a:lstStyle/>
          <a:p>
            <a:r>
              <a:rPr lang="en-SA" i="1">
                <a:latin typeface="Century Gothic" panose="020B0502020202020204" pitchFamily="34" charset="0"/>
              </a:rPr>
              <a:t>Feature Engineering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A1871D-CEC8-F04D-0F81-8D8EB5FB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C9CBC1-1F11-F2D9-ECD7-0F4556219544}"/>
              </a:ext>
            </a:extLst>
          </p:cNvPr>
          <p:cNvSpPr/>
          <p:nvPr/>
        </p:nvSpPr>
        <p:spPr>
          <a:xfrm>
            <a:off x="8679656" y="6400800"/>
            <a:ext cx="2465746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3342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701750"/>
            <a:ext cx="10185094" cy="533392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Before  feeding  the data into the model, we plotted correlation matrix &amp; pair plot to understand the relationship of the features with the target (i.e, attendance).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endParaRPr lang="en-CA" sz="20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28406-4495-F67F-EF3F-A7777ADD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41960"/>
            <a:ext cx="9601201" cy="549558"/>
          </a:xfrm>
        </p:spPr>
        <p:txBody>
          <a:bodyPr/>
          <a:lstStyle/>
          <a:p>
            <a:r>
              <a:rPr lang="en-SA" i="1" dirty="0">
                <a:latin typeface="Century Gothic" panose="020B0502020202020204" pitchFamily="34" charset="0"/>
              </a:rPr>
              <a:t>Exploratory Data Analysis (EDA)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212FD-D8C1-A408-B3B2-08C71AA4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" y="2540000"/>
            <a:ext cx="4373881" cy="3222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38EFA7-B4D8-72E9-0BAE-2A33B6516163}"/>
              </a:ext>
            </a:extLst>
          </p:cNvPr>
          <p:cNvSpPr/>
          <p:nvPr/>
        </p:nvSpPr>
        <p:spPr>
          <a:xfrm>
            <a:off x="8679656" y="6400800"/>
            <a:ext cx="2465746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1892CDE-367C-8CFF-37BF-239FC0411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F8FC79-7BDD-9AD8-2946-933CEFC29F3F}"/>
              </a:ext>
            </a:extLst>
          </p:cNvPr>
          <p:cNvSpPr/>
          <p:nvPr/>
        </p:nvSpPr>
        <p:spPr>
          <a:xfrm>
            <a:off x="1605280" y="3789680"/>
            <a:ext cx="2600960" cy="182880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841ED283-5A8B-F0C0-670D-136F1ED02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90" y="2095499"/>
            <a:ext cx="6256716" cy="3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C9D-DAE8-2443-8AB4-2FAB2E85A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042416"/>
            <a:ext cx="10801350" cy="499325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CA" sz="18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endParaRPr lang="en-CA" sz="2000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B28406-4495-F67F-EF3F-A7777ADD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615"/>
            <a:ext cx="9537405" cy="1097280"/>
          </a:xfrm>
        </p:spPr>
        <p:txBody>
          <a:bodyPr/>
          <a:lstStyle/>
          <a:p>
            <a:r>
              <a:rPr lang="en-SA" i="1">
                <a:latin typeface="Century Gothic" panose="020B0502020202020204" pitchFamily="34" charset="0"/>
              </a:rPr>
              <a:t>Model 1 - Simple Linear Regression </a:t>
            </a:r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86516D7D-5630-583E-E8AF-D3D05AB9F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5" t="8612" r="21835"/>
          <a:stretch/>
        </p:blipFill>
        <p:spPr bwMode="auto">
          <a:xfrm>
            <a:off x="6507706" y="2471017"/>
            <a:ext cx="5227093" cy="29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DC7B877-890B-E015-4079-E68F6B2C9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6" r="16833"/>
          <a:stretch/>
        </p:blipFill>
        <p:spPr bwMode="auto">
          <a:xfrm>
            <a:off x="6286433" y="1489428"/>
            <a:ext cx="5669640" cy="6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234E90-4962-6246-4025-70174B0E51EA}"/>
              </a:ext>
            </a:extLst>
          </p:cNvPr>
          <p:cNvSpPr txBox="1"/>
          <p:nvPr/>
        </p:nvSpPr>
        <p:spPr>
          <a:xfrm>
            <a:off x="633990" y="1426704"/>
            <a:ext cx="5616685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Linear Regression model was trained and tested for 2019 &amp; 2022 at 75 - 25 split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Century Gothic" panose="020B0502020202020204" pitchFamily="34" charset="0"/>
                <a:sym typeface="Wingdings" panose="05000000000000000000" pitchFamily="2" charset="2"/>
              </a:rPr>
              <a:t>Resulting in an </a:t>
            </a:r>
            <a:r>
              <a:rPr lang="en-US" dirty="0">
                <a:latin typeface="Century Gothic" panose="020B0502020202020204" pitchFamily="34" charset="0"/>
              </a:rPr>
              <a:t>average absolute difference between the actual and predicted values of the target variable at around </a:t>
            </a:r>
            <a:r>
              <a:rPr lang="en-US" b="1" dirty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rPr>
              <a:t>4.83% &amp; 4.69% </a:t>
            </a:r>
            <a:r>
              <a:rPr lang="en-US" dirty="0">
                <a:latin typeface="Century Gothic" panose="020B0502020202020204" pitchFamily="34" charset="0"/>
                <a:ea typeface="+mj-ea"/>
                <a:cs typeface="+mj-cs"/>
              </a:rPr>
              <a:t>for test and train, respectively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sym typeface="Wingdings" panose="05000000000000000000" pitchFamily="2" charset="2"/>
              </a:rPr>
              <a:t>By increasing the degree of the polynomial equation to 2 the </a:t>
            </a:r>
            <a:r>
              <a:rPr lang="en-US" b="1" dirty="0">
                <a:latin typeface="Century Gothic" panose="020B0502020202020204" pitchFamily="34" charset="0"/>
                <a:sym typeface="Wingdings" panose="05000000000000000000" pitchFamily="2" charset="2"/>
              </a:rPr>
              <a:t>error increased</a:t>
            </a:r>
            <a:r>
              <a:rPr lang="en-US" dirty="0">
                <a:latin typeface="Century Gothic" panose="020B0502020202020204" pitchFamily="34" charset="0"/>
                <a:sym typeface="Wingdings" panose="05000000000000000000" pitchFamily="2" charset="2"/>
              </a:rPr>
              <a:t>, suggesting an </a:t>
            </a:r>
            <a:r>
              <a:rPr lang="en-US" b="1" dirty="0">
                <a:latin typeface="Century Gothic" panose="020B0502020202020204" pitchFamily="34" charset="0"/>
                <a:sym typeface="Wingdings" panose="05000000000000000000" pitchFamily="2" charset="2"/>
              </a:rPr>
              <a:t>unfit model for the data 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sym typeface="Wingdings" panose="05000000000000000000" pitchFamily="2" charset="2"/>
              </a:rPr>
              <a:t>Plotting the “Percipation_sum” against the target variable.</a:t>
            </a:r>
            <a:endParaRPr lang="en-CA" dirty="0"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24C9F4-A312-C5A6-A4A4-0DD02C4B67AC}"/>
              </a:ext>
            </a:extLst>
          </p:cNvPr>
          <p:cNvCxnSpPr/>
          <p:nvPr/>
        </p:nvCxnSpPr>
        <p:spPr>
          <a:xfrm flipH="1">
            <a:off x="6250675" y="1228299"/>
            <a:ext cx="35758" cy="515885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CF720FB-891E-BB17-52EB-6B19E0378D1F}"/>
              </a:ext>
            </a:extLst>
          </p:cNvPr>
          <p:cNvSpPr/>
          <p:nvPr/>
        </p:nvSpPr>
        <p:spPr>
          <a:xfrm>
            <a:off x="8679656" y="6400800"/>
            <a:ext cx="2465746" cy="264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03ACB44-F80A-1DED-1842-53207B284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64" y="165845"/>
            <a:ext cx="1823675" cy="3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080741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">
  <a:themeElements>
    <a:clrScheme name="CP-2022 1">
      <a:dk1>
        <a:srgbClr val="414041"/>
      </a:dk1>
      <a:lt1>
        <a:srgbClr val="FFFFFF"/>
      </a:lt1>
      <a:dk2>
        <a:srgbClr val="E3002B"/>
      </a:dk2>
      <a:lt2>
        <a:srgbClr val="003087"/>
      </a:lt2>
      <a:accent1>
        <a:srgbClr val="2C73CA"/>
      </a:accent1>
      <a:accent2>
        <a:srgbClr val="B6875E"/>
      </a:accent2>
      <a:accent3>
        <a:srgbClr val="00443C"/>
      </a:accent3>
      <a:accent4>
        <a:srgbClr val="D2797E"/>
      </a:accent4>
      <a:accent5>
        <a:srgbClr val="7FA19E"/>
      </a:accent5>
      <a:accent6>
        <a:srgbClr val="333333"/>
      </a:accent6>
      <a:hlink>
        <a:srgbClr val="003087"/>
      </a:hlink>
      <a:folHlink>
        <a:srgbClr val="003087"/>
      </a:folHlink>
    </a:clrScheme>
    <a:fontScheme name="CP-template">
      <a:majorFont>
        <a:latin typeface="Canadiana Text"/>
        <a:ea typeface=""/>
        <a:cs typeface=""/>
      </a:majorFont>
      <a:minorFont>
        <a:latin typeface="Canadiana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 b="0" i="0">
            <a:latin typeface="Canadiana Text" panose="020105030405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">
  <a:themeElements>
    <a:clrScheme name="CP-2022 1">
      <a:dk1>
        <a:srgbClr val="414041"/>
      </a:dk1>
      <a:lt1>
        <a:srgbClr val="FFFFFF"/>
      </a:lt1>
      <a:dk2>
        <a:srgbClr val="E3002B"/>
      </a:dk2>
      <a:lt2>
        <a:srgbClr val="003087"/>
      </a:lt2>
      <a:accent1>
        <a:srgbClr val="2C73CA"/>
      </a:accent1>
      <a:accent2>
        <a:srgbClr val="B6875E"/>
      </a:accent2>
      <a:accent3>
        <a:srgbClr val="00443C"/>
      </a:accent3>
      <a:accent4>
        <a:srgbClr val="D2797E"/>
      </a:accent4>
      <a:accent5>
        <a:srgbClr val="7FA19E"/>
      </a:accent5>
      <a:accent6>
        <a:srgbClr val="333333"/>
      </a:accent6>
      <a:hlink>
        <a:srgbClr val="003087"/>
      </a:hlink>
      <a:folHlink>
        <a:srgbClr val="003087"/>
      </a:folHlink>
    </a:clrScheme>
    <a:fontScheme name="CP-template">
      <a:majorFont>
        <a:latin typeface="Canadiana Text"/>
        <a:ea typeface=""/>
        <a:cs typeface=""/>
      </a:majorFont>
      <a:minorFont>
        <a:latin typeface="Canadiana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 b="0" i="0">
            <a:latin typeface="Canadiana Text" panose="020105030405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">
  <a:themeElements>
    <a:clrScheme name="CP-2022 1">
      <a:dk1>
        <a:srgbClr val="414041"/>
      </a:dk1>
      <a:lt1>
        <a:srgbClr val="FFFFFF"/>
      </a:lt1>
      <a:dk2>
        <a:srgbClr val="E3002B"/>
      </a:dk2>
      <a:lt2>
        <a:srgbClr val="003087"/>
      </a:lt2>
      <a:accent1>
        <a:srgbClr val="2C73CA"/>
      </a:accent1>
      <a:accent2>
        <a:srgbClr val="B6875E"/>
      </a:accent2>
      <a:accent3>
        <a:srgbClr val="00443C"/>
      </a:accent3>
      <a:accent4>
        <a:srgbClr val="D2797E"/>
      </a:accent4>
      <a:accent5>
        <a:srgbClr val="7FA19E"/>
      </a:accent5>
      <a:accent6>
        <a:srgbClr val="333333"/>
      </a:accent6>
      <a:hlink>
        <a:srgbClr val="003087"/>
      </a:hlink>
      <a:folHlink>
        <a:srgbClr val="0030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 b="0" i="0">
            <a:latin typeface="Canadiana Text" panose="020105030405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o footer">
  <a:themeElements>
    <a:clrScheme name="CP-2022 1">
      <a:dk1>
        <a:srgbClr val="414041"/>
      </a:dk1>
      <a:lt1>
        <a:srgbClr val="FFFFFF"/>
      </a:lt1>
      <a:dk2>
        <a:srgbClr val="E3002B"/>
      </a:dk2>
      <a:lt2>
        <a:srgbClr val="003087"/>
      </a:lt2>
      <a:accent1>
        <a:srgbClr val="2C73CA"/>
      </a:accent1>
      <a:accent2>
        <a:srgbClr val="B6875E"/>
      </a:accent2>
      <a:accent3>
        <a:srgbClr val="00443C"/>
      </a:accent3>
      <a:accent4>
        <a:srgbClr val="D2797E"/>
      </a:accent4>
      <a:accent5>
        <a:srgbClr val="7FA19E"/>
      </a:accent5>
      <a:accent6>
        <a:srgbClr val="333333"/>
      </a:accent6>
      <a:hlink>
        <a:srgbClr val="003087"/>
      </a:hlink>
      <a:folHlink>
        <a:srgbClr val="003087"/>
      </a:folHlink>
    </a:clrScheme>
    <a:fontScheme name="Canadiana 1">
      <a:majorFont>
        <a:latin typeface="Canadiana Text"/>
        <a:ea typeface=""/>
        <a:cs typeface=""/>
      </a:majorFont>
      <a:minorFont>
        <a:latin typeface="Canadiana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 b="0" i="0">
            <a:latin typeface="Canadiana Text" panose="020105030405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20196</TotalTime>
  <Words>1052</Words>
  <Application>Microsoft Office PowerPoint</Application>
  <PresentationFormat>Widescreen</PresentationFormat>
  <Paragraphs>161</Paragraphs>
  <Slides>20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Canadiana Text</vt:lpstr>
      <vt:lpstr>Century Gothic</vt:lpstr>
      <vt:lpstr>Arial</vt:lpstr>
      <vt:lpstr>Canadiana Text SemiBold</vt:lpstr>
      <vt:lpstr>Söhne</vt:lpstr>
      <vt:lpstr>Calibri</vt:lpstr>
      <vt:lpstr>Wingdings</vt:lpstr>
      <vt:lpstr>Content</vt:lpstr>
      <vt:lpstr>Title</vt:lpstr>
      <vt:lpstr>Section</vt:lpstr>
      <vt:lpstr>No footer</vt:lpstr>
      <vt:lpstr>Capstone Project   Predicting the Attendance 2023 for 4 Cost Centers </vt:lpstr>
      <vt:lpstr>Index </vt:lpstr>
      <vt:lpstr>Executive Summary</vt:lpstr>
      <vt:lpstr>Our Approach </vt:lpstr>
      <vt:lpstr>Tools &amp; Methods Used</vt:lpstr>
      <vt:lpstr>Data Preparation </vt:lpstr>
      <vt:lpstr>Feature Engineering </vt:lpstr>
      <vt:lpstr>Exploratory Data Analysis (EDA)</vt:lpstr>
      <vt:lpstr>Model 1 - Simple Linear Regression </vt:lpstr>
      <vt:lpstr>Model 2 - Multiple Linear Regression </vt:lpstr>
      <vt:lpstr>Model 3 - Extreme Gradient Boosting (XGBoost)</vt:lpstr>
      <vt:lpstr>Model 3 – Test Data Plots</vt:lpstr>
      <vt:lpstr>Model 3 – Train Data Plots</vt:lpstr>
      <vt:lpstr>Model 4 - Gradient Boosting </vt:lpstr>
      <vt:lpstr>Data Validation </vt:lpstr>
      <vt:lpstr>BI Visualizations </vt:lpstr>
      <vt:lpstr>BI Visualizations </vt:lpstr>
      <vt:lpstr>Recommendations and Conclusions</vt:lpstr>
      <vt:lpstr>Next Steps</vt:lpstr>
      <vt:lpstr>Merci |Thank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Canada Post presentation template</dc:title>
  <dc:subject/>
  <dc:creator>Canada Post</dc:creator>
  <cp:keywords/>
  <dc:description/>
  <cp:lastModifiedBy>Sumita Dhull</cp:lastModifiedBy>
  <cp:revision>147</cp:revision>
  <cp:lastPrinted>2022-11-25T19:02:41Z</cp:lastPrinted>
  <dcterms:created xsi:type="dcterms:W3CDTF">2022-05-12T20:59:27Z</dcterms:created>
  <dcterms:modified xsi:type="dcterms:W3CDTF">2023-04-13T05:18:17Z</dcterms:modified>
  <cp:category/>
</cp:coreProperties>
</file>